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444538" cy="7562850"/>
  <p:notesSz cx="6797675" cy="9926638"/>
  <p:embeddedFontLst>
    <p:embeddedFont>
      <p:font typeface="Rubik" panose="020B0604020202020204" charset="-79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996">
          <p15:clr>
            <a:srgbClr val="A4A3A4"/>
          </p15:clr>
        </p15:guide>
        <p15:guide id="2" pos="35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pHnFC7TArR4RPbk2OmKhIXvcf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C9DF259-E155-470B-BBC8-21DBBDAFCDB9}">
  <a:tblStyle styleId="{CC9DF259-E155-470B-BBC8-21DBBDAFCDB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08" y="-204"/>
      </p:cViewPr>
      <p:guideLst>
        <p:guide orient="horz" pos="1996"/>
        <p:guide pos="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0" tIns="46050" rIns="92100" bIns="46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51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title"/>
          </p:nvPr>
        </p:nvSpPr>
        <p:spPr>
          <a:xfrm>
            <a:off x="745329" y="3173949"/>
            <a:ext cx="8005502" cy="189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22"/>
              <a:buFont typeface="Calibri"/>
              <a:buNone/>
              <a:defRPr sz="3522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title"/>
          </p:nvPr>
        </p:nvSpPr>
        <p:spPr>
          <a:xfrm>
            <a:off x="925513" y="504825"/>
            <a:ext cx="4337050" cy="176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5715000" y="1089025"/>
            <a:ext cx="6807200" cy="537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2"/>
          </p:nvPr>
        </p:nvSpPr>
        <p:spPr>
          <a:xfrm>
            <a:off x="925513" y="2268538"/>
            <a:ext cx="4337050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>
            <a:spLocks noGrp="1"/>
          </p:cNvSpPr>
          <p:nvPr>
            <p:ph type="title"/>
          </p:nvPr>
        </p:nvSpPr>
        <p:spPr>
          <a:xfrm>
            <a:off x="925513" y="504825"/>
            <a:ext cx="4337050" cy="176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>
            <a:spLocks noGrp="1"/>
          </p:cNvSpPr>
          <p:nvPr>
            <p:ph type="pic" idx="2"/>
          </p:nvPr>
        </p:nvSpPr>
        <p:spPr>
          <a:xfrm>
            <a:off x="5715000" y="1089025"/>
            <a:ext cx="6807200" cy="5373688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925513" y="2268538"/>
            <a:ext cx="4337050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4322763" y="-1385887"/>
            <a:ext cx="4799013" cy="1159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 rot="5400000">
            <a:off x="7866857" y="2158207"/>
            <a:ext cx="6408738" cy="28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body" idx="1"/>
          </p:nvPr>
        </p:nvSpPr>
        <p:spPr>
          <a:xfrm rot="5400000">
            <a:off x="1992313" y="-665162"/>
            <a:ext cx="6408738" cy="854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16"/>
              <a:buFont typeface="Calibri"/>
              <a:buNone/>
              <a:defRPr sz="2516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563102" y="1991360"/>
            <a:ext cx="7066318" cy="499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09B"/>
              </a:buClr>
              <a:buSzPts val="1509"/>
              <a:buNone/>
              <a:defRPr sz="1509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635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42"/>
          <p:cNvSpPr>
            <a:spLocks noGrp="1"/>
          </p:cNvSpPr>
          <p:nvPr>
            <p:ph type="pic" idx="2"/>
          </p:nvPr>
        </p:nvSpPr>
        <p:spPr>
          <a:xfrm>
            <a:off x="8127026" y="1990780"/>
            <a:ext cx="5071903" cy="469196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42"/>
          <p:cNvSpPr txBox="1">
            <a:spLocks noGrp="1"/>
          </p:cNvSpPr>
          <p:nvPr>
            <p:ph type="body" idx="3"/>
          </p:nvPr>
        </p:nvSpPr>
        <p:spPr>
          <a:xfrm>
            <a:off x="8127026" y="6804660"/>
            <a:ext cx="5071903" cy="18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6"/>
              <a:buNone/>
              <a:defRPr sz="1006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400">
          <p15:clr>
            <a:srgbClr val="FBAE40"/>
          </p15:clr>
        </p15:guide>
        <p15:guide id="2" pos="5119">
          <p15:clr>
            <a:srgbClr val="FBAE40"/>
          </p15:clr>
        </p15:guide>
        <p15:guide id="3" pos="355">
          <p15:clr>
            <a:srgbClr val="FBAE40"/>
          </p15:clr>
        </p15:guide>
        <p15:guide id="4" pos="4805">
          <p15:clr>
            <a:srgbClr val="FBAE40"/>
          </p15:clr>
        </p15:guide>
        <p15:guide id="5" pos="831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раздела">
  <p:cSld name="2_Заголовок раздел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3"/>
          <p:cNvSpPr txBox="1">
            <a:spLocks noGrp="1"/>
          </p:cNvSpPr>
          <p:nvPr>
            <p:ph type="title"/>
          </p:nvPr>
        </p:nvSpPr>
        <p:spPr>
          <a:xfrm>
            <a:off x="745329" y="3173949"/>
            <a:ext cx="8005502" cy="189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77"/>
              <a:buFont typeface="Calibri"/>
              <a:buNone/>
              <a:defRPr sz="4277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16"/>
              <a:buFont typeface="Calibri"/>
              <a:buNone/>
              <a:defRPr sz="2516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563103" y="1991360"/>
            <a:ext cx="5753214" cy="472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>
            <a:lvl1pPr marL="457200" lvl="0" indent="-3244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09B"/>
              </a:buClr>
              <a:buSzPts val="1509"/>
              <a:buChar char="•"/>
              <a:defRPr sz="1509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635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2"/>
          </p:nvPr>
        </p:nvSpPr>
        <p:spPr>
          <a:xfrm>
            <a:off x="6726064" y="1991360"/>
            <a:ext cx="5753214" cy="472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>
            <a:lvl1pPr marL="457200" lvl="0" indent="-3244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09B"/>
              </a:buClr>
              <a:buSzPts val="1509"/>
              <a:buChar char="•"/>
              <a:defRPr sz="1509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423">
          <p15:clr>
            <a:srgbClr val="FBAE40"/>
          </p15:clr>
        </p15:guide>
        <p15:guide id="2" pos="4234">
          <p15:clr>
            <a:srgbClr val="FBAE40"/>
          </p15:clr>
        </p15:guide>
        <p15:guide id="3" pos="355">
          <p15:clr>
            <a:srgbClr val="FBAE40"/>
          </p15:clr>
        </p15:guide>
        <p15:guide id="4" pos="8314">
          <p15:clr>
            <a:srgbClr val="FBAE40"/>
          </p15:clr>
        </p15:guide>
        <p15:guide id="5" orient="horz" pos="12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ctrTitle"/>
          </p:nvPr>
        </p:nvSpPr>
        <p:spPr>
          <a:xfrm>
            <a:off x="1681163" y="1238250"/>
            <a:ext cx="10082212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ubTitle" idx="1"/>
          </p:nvPr>
        </p:nvSpPr>
        <p:spPr>
          <a:xfrm>
            <a:off x="1681163" y="3971925"/>
            <a:ext cx="10082212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923925" y="2012950"/>
            <a:ext cx="11596688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917575" y="1885950"/>
            <a:ext cx="11595100" cy="314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917575" y="5060950"/>
            <a:ext cx="11595100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923925" y="2012950"/>
            <a:ext cx="5721350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2"/>
          </p:nvPr>
        </p:nvSpPr>
        <p:spPr>
          <a:xfrm>
            <a:off x="6797675" y="2012950"/>
            <a:ext cx="5722938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925513" y="403225"/>
            <a:ext cx="1159668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925513" y="1854200"/>
            <a:ext cx="56880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925513" y="2762250"/>
            <a:ext cx="5688012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3"/>
          </p:nvPr>
        </p:nvSpPr>
        <p:spPr>
          <a:xfrm>
            <a:off x="6805613" y="1854200"/>
            <a:ext cx="5716587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4"/>
          </p:nvPr>
        </p:nvSpPr>
        <p:spPr>
          <a:xfrm>
            <a:off x="6805613" y="2762250"/>
            <a:ext cx="5716587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923925" y="2012950"/>
            <a:ext cx="11596688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" name="Google Shape;15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130591"/>
            <a:ext cx="13439775" cy="74322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728202" y="2356921"/>
            <a:ext cx="10144925" cy="238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00" tIns="62600" rIns="125200" bIns="626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A664"/>
              </a:buClr>
              <a:buSzPts val="3600"/>
              <a:buFont typeface="Rubik"/>
              <a:buNone/>
            </a:pPr>
            <a:r>
              <a:rPr lang="ru-RU" sz="3600" b="1" i="0" u="none" strike="noStrike" cap="none">
                <a:solidFill>
                  <a:srgbClr val="04A664"/>
                </a:solidFill>
                <a:latin typeface="Rubik"/>
                <a:ea typeface="Rubik"/>
                <a:cs typeface="Rubik"/>
                <a:sym typeface="Rubik"/>
              </a:rPr>
              <a:t>ОСТОРОЖНО! МОШЕННИЧЕСТВО В СЕТИ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563101" y="853100"/>
            <a:ext cx="12100084" cy="87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ubik"/>
              <a:buNone/>
            </a:pPr>
            <a:r>
              <a:rPr lang="ru-RU" sz="1600">
                <a:latin typeface="Rubik"/>
                <a:ea typeface="Rubik"/>
                <a:cs typeface="Rubik"/>
                <a:sym typeface="Rubik"/>
              </a:rPr>
              <a:t>БЕЗОПАСНОСТЬ</a:t>
            </a:r>
            <a:r>
              <a:rPr lang="ru-RU" sz="1800">
                <a:latin typeface="Rubik"/>
                <a:ea typeface="Rubik"/>
                <a:cs typeface="Rubik"/>
                <a:sym typeface="Rubik"/>
              </a:rPr>
              <a:t> В СЕТИ</a:t>
            </a:r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1"/>
          </p:nvPr>
        </p:nvSpPr>
        <p:spPr>
          <a:xfrm>
            <a:off x="464627" y="470862"/>
            <a:ext cx="5753214" cy="53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Банковские карты</a:t>
            </a:r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101" y="1683516"/>
            <a:ext cx="11791576" cy="52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title"/>
          </p:nvPr>
        </p:nvSpPr>
        <p:spPr>
          <a:xfrm>
            <a:off x="563100" y="1084662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None/>
            </a:pPr>
            <a:r>
              <a:rPr lang="ru-RU"/>
              <a:t>БЕЗОПАСНОСТЬ В СЕТИ</a:t>
            </a:r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563100" y="427933"/>
            <a:ext cx="9374315" cy="94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32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Как превратить наличные деньги в электронные?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565018" y="1727946"/>
            <a:ext cx="12098168" cy="164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Для этого нужно</a:t>
            </a: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58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 Завести электронное средство платежа. Что это значит? Открыть электронный кошелек или банковскую карту.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 Пополнить электронное средство платежа. </a:t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565017" y="3678691"/>
            <a:ext cx="7427422" cy="113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КОШЕЛЕК В СМАРТФОНЕ. Бесконтактные платежи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563100" y="4610022"/>
            <a:ext cx="12186471" cy="284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Мобильные зловреды</a:t>
            </a: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Шпионские программы могут похищать самые разные данные — от логинов и паролей до фото и геолокационной информации, записывать звук, снимать видео, а также самостоятельно подключаться к wi-fi, чтобы передать всю собранную информацию.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Троян Faketoken, скачанный вместе с разными приложениями, мог перехватить SMS от банка и передать его своим хозяевам, чтобы они могли совершать операции от вашего имени со своего устройства.</a:t>
            </a:r>
            <a:endParaRPr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2002" y="2858827"/>
            <a:ext cx="2509715" cy="194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 descr="https://cdn.ipetitions.com/user-images/petitions/petition-to-have-apple-open-its-nfc-technology-to/F6qThuR1TVufROieFkVA_0000159_round-sticker-with-the-nfc-wave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6383" y="2694042"/>
            <a:ext cx="2275619" cy="227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563101" y="634448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ПРАВИЛА ТЕХНИКИ БЕЗОПАСНОСТИ ПРИ ОПЛАТЕ КАРТОЙ В ИНТЕРНЕТЕ</a:t>
            </a:r>
            <a:r>
              <a:rPr lang="ru-RU" sz="2264">
                <a:latin typeface="Rubik"/>
                <a:ea typeface="Rubik"/>
                <a:cs typeface="Rubik"/>
                <a:sym typeface="Rubik"/>
              </a:rPr>
              <a:t/>
            </a:r>
            <a:br>
              <a:rPr lang="ru-RU" sz="2264">
                <a:latin typeface="Rubik"/>
                <a:ea typeface="Rubik"/>
                <a:cs typeface="Rubik"/>
                <a:sym typeface="Rubik"/>
              </a:rPr>
            </a:b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2" name="Google Shape;232;p12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779237" y="1628626"/>
            <a:ext cx="11883948" cy="49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Используйте для загрузки приложений Google Play и App Store</a:t>
            </a: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Всегда устанавливайте обновления системы и приложений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Никогда «не светите» карту и ПИН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Не используйте для интернет-платежей кредитные карты или карты с овердрафтом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Используйте отдельную дебетовую карту для оплаты в сети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Подключите смс-уведомления о платежах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7.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Не переходите по сомнительным  ссылкам из письма или смс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8.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Убедитесь, за какую точно услугу вы платите. Популярны ежемесячные оплаты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9.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Если данные о карте по какой-то причине «утекли» в сеть срочно заблокируйте и оформите перевыпуск карты. Это бесплатно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10.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Не уверен - не плати. Подозрительные сайты, небезопасное соединение (http:// в адресе сайта вместо https://) – сигнал, чтобы не совершать платеж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11.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Всегда используйте VPN в незнакомых местах</a:t>
            </a:r>
            <a:endParaRPr/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121" y="2075190"/>
            <a:ext cx="1509111" cy="150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БЕЗОПАСНОСТЬ В СЕТИ</a:t>
            </a: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563101" y="313420"/>
            <a:ext cx="7959612" cy="86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2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Покупки товаров в сети. Как не нарваться на кибермошенников</a:t>
            </a:r>
            <a:endParaRPr sz="32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715257" y="2209816"/>
            <a:ext cx="6277740" cy="473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Проверьте реквизиты и название юридического лица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Уточните, как долго существует магазин (сервис WhoIs)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Поинтересуйтесь, выдает ли магазин кассовый чек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Сравните цены в разных интернет-магазинах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Позвоните в справочную магазина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Выясните, нет ли дополнительных оплат?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7.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Не уверены в честности продавца, придерживайтесь покупок  наложенным платежом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8.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Пользуйтесь маркетплейсами</a:t>
            </a: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7489605" y="2595634"/>
            <a:ext cx="5380610" cy="253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Маркетплейс</a:t>
            </a:r>
            <a:r>
              <a:rPr lang="ru-RU" sz="176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- это электронная торговая площадка c большим количеством продавцов.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Известные маркетплейсы в России: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BERU.RU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GOODS.RU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OZON.RU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WILDBERRIES.RU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JOOM.COM/RU</a:t>
            </a:r>
            <a:endParaRPr/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904" y="5282329"/>
            <a:ext cx="3978311" cy="149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3522" y="5537264"/>
            <a:ext cx="1712166" cy="171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КИБЕРМОШЕННИЧЕСТВО В СОЦСЕТЯХ</a:t>
            </a:r>
            <a:br>
              <a:rPr lang="ru-RU">
                <a:latin typeface="Rubik"/>
                <a:ea typeface="Rubik"/>
                <a:cs typeface="Rubik"/>
                <a:sym typeface="Rubik"/>
              </a:rPr>
            </a:b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1" name="Google Shape;251;p14"/>
          <p:cNvSpPr txBox="1">
            <a:spLocks noGrp="1"/>
          </p:cNvSpPr>
          <p:nvPr>
            <p:ph type="body" idx="1"/>
          </p:nvPr>
        </p:nvSpPr>
        <p:spPr>
          <a:xfrm>
            <a:off x="563101" y="391210"/>
            <a:ext cx="10353428" cy="5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Что делать, если стали жертвой интернет-мошенников?</a:t>
            </a:r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643614" y="2065209"/>
            <a:ext cx="6086923" cy="44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Позвоните в банк и заблокируйте карту</a:t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643614" y="2561959"/>
            <a:ext cx="11099560" cy="140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Напишите в чат банка, составьте письменное заявление или сообщите по телефону подробности мошенничества с вашей картой. Сделайте это как можно раньше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643615" y="3781199"/>
            <a:ext cx="11602856" cy="7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Сразу обратитесь в отделение полиции по вашему адресу с заявлением о том,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что стали жертвой мошенничества, или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643614" y="4916117"/>
            <a:ext cx="11467612" cy="113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Обратитесь на официальный сайт МВД. Заполните формуляр, доступный на странице «Прием обращений». В строке с указанием адресата выберите «управление К МВД России».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КИБЕРМОШЕННИЧЕСТВО В СОЦСЕТЯХ</a:t>
            </a:r>
            <a:br>
              <a:rPr lang="ru-RU">
                <a:latin typeface="Rubik"/>
                <a:ea typeface="Rubik"/>
                <a:cs typeface="Rubik"/>
                <a:sym typeface="Rubik"/>
              </a:rPr>
            </a:b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2" name="Google Shape;262;p15"/>
          <p:cNvSpPr txBox="1">
            <a:spLocks noGrp="1"/>
          </p:cNvSpPr>
          <p:nvPr>
            <p:ph type="body" idx="1"/>
          </p:nvPr>
        </p:nvSpPr>
        <p:spPr>
          <a:xfrm>
            <a:off x="563100" y="434582"/>
            <a:ext cx="9031065" cy="5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Мошенничество во Вконтакте</a:t>
            </a:r>
            <a:endParaRPr sz="36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3" name="Google Shape;263;p15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643615" y="1984982"/>
            <a:ext cx="6721270" cy="41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Мнимые друзья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Фишинг</a:t>
            </a: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Фишинг (от англ. fishing — ловля рыбки) означает, что создается сайт, выглядящий точной копией другого сайта и имеющий похожий адрес (например, вконталке.ру).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 Письмо от техподдержки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 Письмо от банка с тестированием или розыгрышем, получение кредита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5. Отдам в хорошие руки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6. Продают и обманывают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65" name="Google Shape;2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512" y="2228515"/>
            <a:ext cx="4095461" cy="30671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6" name="Google Shape;26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6027" y="4964469"/>
            <a:ext cx="2163799" cy="21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520898" y="506456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КАК ЗАЩИТИТЬСЯ ОТ МОШЕННИКОВ?</a:t>
            </a:r>
            <a:br>
              <a:rPr lang="ru-RU">
                <a:latin typeface="Rubik"/>
                <a:ea typeface="Rubik"/>
                <a:cs typeface="Rubik"/>
                <a:sym typeface="Rubik"/>
              </a:rPr>
            </a:b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701119" y="1479878"/>
            <a:ext cx="12464167" cy="531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Логин и пароль. Используйте сложную комбинацию из цифр и букв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Меняйте пароли не реже чем раз в три-четыре месяца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Проверяйте адрес ссылки и не вводите свой пароль от Вк на сторонних сервисах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Не регистрируйтесь в других соц. сетях  под одним и тем же паролем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Проверяйте отправителя сообщения. Берегите личные данные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Если заходили с чужого компьютера, удалите историю посещения страниц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7.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Опасайтесь сторонних приложений для скачивания музыки и видео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8.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Заходите только через защищенное соединение https://vk.com/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9.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Если якобы «друг» просит  денег, узнайте его телефон и убедитесь, что это именно он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10.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Оплачивайте товар только после получения и проверки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11.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Во Вконтакте у каждого пользователя есть номер ID: https://vk.com/id… Скопируйте его и вбейте в строку поиска в разделе «Новости» — поищите информацию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12.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Сообщите о мошенничестве в техподдержку Вконтакте и в банк – страницу мошенника заблокируют</a:t>
            </a:r>
            <a:endParaRPr sz="2264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79" name="Google Shape;279;p17"/>
          <p:cNvSpPr txBox="1">
            <a:spLocks noGrp="1"/>
          </p:cNvSpPr>
          <p:nvPr>
            <p:ph type="body" idx="1"/>
          </p:nvPr>
        </p:nvSpPr>
        <p:spPr>
          <a:xfrm>
            <a:off x="563099" y="416646"/>
            <a:ext cx="6456675" cy="63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-RU" sz="32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Мошенничество в инстаграм</a:t>
            </a:r>
            <a:endParaRPr sz="32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0" name="Google Shape;280;p17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63099" y="1377357"/>
            <a:ext cx="12100083" cy="195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 популярных способов инстаграм-мошенничества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Продажа одежды			</a:t>
            </a: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Ссылки на мошеннические сервисы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Услуги гадалки			</a:t>
            </a: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6.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Фейковые розыгрыши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Услуги гуру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Торговля другими товарами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563102" y="3569836"/>
            <a:ext cx="10489975" cy="349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Будьте внимательны в следующих  случаях: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Кто-то, кого вы не знаете лично, просит у вас деньги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Кто-то просит вас заплатить за возможность откликнуться на вакансию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Вы видите неподтвержденный аккаунт крупной компании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Якобы сотрудник службы безопасности Instagram просит вас предоставить информацию о вашем аккаунте (имя пользователя или пароль)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Кто-то просит вас продолжить переписку за пределами Instagram</a:t>
            </a: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Вы получили сообщение с подозрительной ссылкой от якобы вашего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друга или известной вам компании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Кто-то просит вас получить приз</a:t>
            </a:r>
            <a:endParaRPr/>
          </a:p>
        </p:txBody>
      </p:sp>
      <p:pic>
        <p:nvPicPr>
          <p:cNvPr id="283" name="Google Shape;2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435" y="3061427"/>
            <a:ext cx="1016818" cy="101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0949" y="912565"/>
            <a:ext cx="3903729" cy="12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5196" y="3061426"/>
            <a:ext cx="2813596" cy="35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body" idx="1"/>
          </p:nvPr>
        </p:nvSpPr>
        <p:spPr>
          <a:xfrm>
            <a:off x="563101" y="253072"/>
            <a:ext cx="5753214" cy="7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2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Мошенничество в инстаграм</a:t>
            </a:r>
            <a:endParaRPr sz="32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2" name="Google Shape;292;p18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754433" y="2845309"/>
            <a:ext cx="11690341" cy="427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Выберите надежный пароль и не используйте его для авторизации на других сайтах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Регулярно меняйте свой пароль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Никогда не давайте свой пароль посторонним людям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Включите двухфакторную аутентификацию в качестве дополнительной меры безопасности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Убедитесь, что ваш аккаунт эл. почты, который привязан к инстаграм,  защищен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Не отмечайте поле «Запомнить мои данные», если входите в аккаунт с чужого  компьютера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Не авторизовывайте  сторонние приложения, если не уверены в них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35" y="1534075"/>
            <a:ext cx="1016818" cy="101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1870" y="1534075"/>
            <a:ext cx="3903729" cy="131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1"/>
          </p:nvPr>
        </p:nvSpPr>
        <p:spPr>
          <a:xfrm>
            <a:off x="563103" y="654417"/>
            <a:ext cx="5753214" cy="7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Мошенничество в TikTok</a:t>
            </a:r>
            <a:endParaRPr sz="36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2" name="Google Shape;302;p19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754433" y="2383497"/>
            <a:ext cx="11713344" cy="49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Социальная сеть TikTok –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это новый Vine и Instagram в одном.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Приложение TikTok появилось в 2016 году в Китае. За 500 дней оно побороло крупных конкурентов внутри страны. Аудитория сервиса к началу 2018 года составила 300 миллионов человек. </a:t>
            </a: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Не переводите деньги непроверенным блогерам для рекламы вашей страницы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Будьте внимательны, если кто-то просит вас продолжить общение за пределами ТikTok, особенно, если  собеседник пытается вам что-то продать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 Выбирайте надежные пароли и не давайте доступ к своему аккаунту другим людям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04" name="Google Shape;304;p19" descr="https://im0-tub-ru.yandex.net/i?id=cbce52459f68d2e073b855ce8b3d901a&amp;n=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2987" y="797229"/>
            <a:ext cx="4270186" cy="126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436103" y="923394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ЭВОЛЮЦИЯ ДЕНЕГ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490615" y="1395317"/>
            <a:ext cx="10608496" cy="560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175" tIns="62575" rIns="125175" bIns="62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35" b="1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327"/>
              </a:spcBef>
              <a:spcAft>
                <a:spcPts val="0"/>
              </a:spcAft>
              <a:buSzPts val="1300"/>
              <a:buNone/>
            </a:pPr>
            <a:r>
              <a:rPr lang="ru-RU" sz="1635">
                <a:solidFill>
                  <a:srgbClr val="3F3F3F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635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327"/>
              </a:spcBef>
              <a:spcAft>
                <a:spcPts val="0"/>
              </a:spcAft>
              <a:buSzPts val="1300"/>
              <a:buNone/>
            </a:pPr>
            <a:r>
              <a:rPr lang="ru-RU" sz="2264">
                <a:latin typeface="Rubik"/>
                <a:ea typeface="Rubik"/>
                <a:cs typeface="Rubik"/>
                <a:sym typeface="Rubik"/>
              </a:rPr>
              <a:t>В основе мошенничества лежит обман, который был известен еще законодателям Древнего Рима.</a:t>
            </a:r>
            <a:endParaRPr sz="2264">
              <a:latin typeface="Rubik"/>
              <a:ea typeface="Rubik"/>
              <a:cs typeface="Rubik"/>
              <a:sym typeface="Rubik"/>
            </a:endParaRPr>
          </a:p>
          <a:p>
            <a:pPr marL="213600" lvl="0" indent="-109768" algn="l" rtl="0">
              <a:lnSpc>
                <a:spcPct val="90000"/>
              </a:lnSpc>
              <a:spcBef>
                <a:spcPts val="327"/>
              </a:spcBef>
              <a:spcAft>
                <a:spcPts val="0"/>
              </a:spcAft>
              <a:buSzPts val="1300"/>
              <a:buNone/>
            </a:pPr>
            <a:endParaRPr sz="2264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63247" lvl="0" indent="-359416" algn="l" rtl="0">
              <a:lnSpc>
                <a:spcPct val="90000"/>
              </a:lnSpc>
              <a:spcBef>
                <a:spcPts val="327"/>
              </a:spcBef>
              <a:spcAft>
                <a:spcPts val="0"/>
              </a:spcAft>
              <a:buSzPts val="1300"/>
              <a:buChar char="•"/>
            </a:pPr>
            <a:r>
              <a:rPr lang="ru-RU" sz="2264" b="1" i="1">
                <a:solidFill>
                  <a:srgbClr val="4CAF90"/>
                </a:solidFill>
                <a:latin typeface="Rubik"/>
                <a:ea typeface="Rubik"/>
                <a:cs typeface="Rubik"/>
                <a:sym typeface="Rubik"/>
              </a:rPr>
              <a:t>Мошенничество</a:t>
            </a:r>
            <a:r>
              <a:rPr lang="ru-RU" sz="2264">
                <a:latin typeface="Rubik"/>
                <a:ea typeface="Rubik"/>
                <a:cs typeface="Rubik"/>
                <a:sym typeface="Rubik"/>
              </a:rPr>
              <a:t> – хищение чужого имущества или приобретение права на чужое имущество путем обмана или злоупотребления доверием.</a:t>
            </a:r>
            <a:endParaRPr sz="2264">
              <a:latin typeface="Rubik"/>
              <a:ea typeface="Rubik"/>
              <a:cs typeface="Rubik"/>
              <a:sym typeface="Rubik"/>
            </a:endParaRPr>
          </a:p>
          <a:p>
            <a:pPr marL="213600" lvl="0" indent="-109768" algn="l" rtl="0">
              <a:lnSpc>
                <a:spcPct val="90000"/>
              </a:lnSpc>
              <a:spcBef>
                <a:spcPts val="327"/>
              </a:spcBef>
              <a:spcAft>
                <a:spcPts val="0"/>
              </a:spcAft>
              <a:buSzPts val="1300"/>
              <a:buNone/>
            </a:pPr>
            <a:endParaRPr sz="2264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13600" lvl="0" indent="-109768" algn="l" rtl="0">
              <a:lnSpc>
                <a:spcPct val="90000"/>
              </a:lnSpc>
              <a:spcBef>
                <a:spcPts val="327"/>
              </a:spcBef>
              <a:spcAft>
                <a:spcPts val="0"/>
              </a:spcAft>
              <a:buSzPts val="1300"/>
              <a:buNone/>
            </a:pPr>
            <a:endParaRPr sz="2264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13653" lvl="0" indent="-21365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64"/>
              <a:buChar char="•"/>
            </a:pPr>
            <a:r>
              <a:rPr lang="ru-RU" sz="2264" b="1" i="1">
                <a:solidFill>
                  <a:srgbClr val="4CAF90"/>
                </a:solidFill>
                <a:latin typeface="Rubik"/>
                <a:ea typeface="Rubik"/>
                <a:cs typeface="Rubik"/>
                <a:sym typeface="Rubik"/>
              </a:rPr>
              <a:t>Финансовое кибермошенничество</a:t>
            </a:r>
            <a:r>
              <a:rPr lang="ru-RU" sz="2264">
                <a:solidFill>
                  <a:srgbClr val="4CAF9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2264">
                <a:latin typeface="Rubik"/>
                <a:ea typeface="Rubik"/>
                <a:cs typeface="Rubik"/>
                <a:sym typeface="Rubik"/>
              </a:rPr>
              <a:t>- это преступная деятельность, целью которой является причинение материального или иного ущерба путем хищения личной информации пользователя.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258"/>
              </a:spcBef>
              <a:spcAft>
                <a:spcPts val="1258"/>
              </a:spcAft>
              <a:buSzPts val="2264"/>
              <a:buNone/>
            </a:pPr>
            <a:r>
              <a:rPr lang="ru-RU" sz="2264">
                <a:latin typeface="Rubik"/>
                <a:ea typeface="Rubik"/>
                <a:cs typeface="Rubik"/>
                <a:sym typeface="Rubik"/>
              </a:rPr>
              <a:t>   Совершают эти преступления киберпреступниками или ХАКЕРАМИ, которые зарабатывают на этом деньги.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175" tIns="62575" rIns="125175" bIns="62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909B"/>
                </a:solidFill>
              </a:rPr>
              <a:t>2</a:t>
            </a:fld>
            <a:endParaRPr>
              <a:solidFill>
                <a:srgbClr val="00909B"/>
              </a:solidFill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36103" y="273022"/>
            <a:ext cx="5753214" cy="8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00" tIns="62600" rIns="125200" bIns="62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09B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Кибермошенничество</a:t>
            </a:r>
            <a:endParaRPr sz="3600" b="0" i="0" u="none" strike="noStrike" cap="none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6721059" y="1562967"/>
            <a:ext cx="5753214" cy="594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200" tIns="62600" rIns="125200" bIns="62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09B"/>
              </a:buClr>
              <a:buSzPts val="1509"/>
              <a:buFont typeface="Arial"/>
              <a:buNone/>
            </a:pPr>
            <a:endParaRPr sz="1509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4870" y="3711935"/>
            <a:ext cx="2455599" cy="24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7443" y="5623048"/>
            <a:ext cx="1648313" cy="16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9364"/>
              <a:buFont typeface="Calibri"/>
              <a:buNone/>
            </a:pP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body" idx="1"/>
          </p:nvPr>
        </p:nvSpPr>
        <p:spPr>
          <a:xfrm>
            <a:off x="563100" y="213178"/>
            <a:ext cx="5753214" cy="7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Мошенничество в YouTube</a:t>
            </a:r>
            <a:endParaRPr sz="36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1" name="Google Shape;311;p20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563101" y="679844"/>
            <a:ext cx="12100083" cy="717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61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Способы мошенничества: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Легкий заработок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Покупка/продажа YouTube-каналов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Письма от псевдо-сотрудников YouTube</a:t>
            </a: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Волшебной кнопки, чтобы получать деньги «за просто так» не существует.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Установите надежный антивирус с защитой от фишинговых и мошеннических сайтов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При покупке канала есть риск потерять и канал и деньги!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 В письме от якобы сотрудников YouTube cкорее всего будет говориться о взломе вашего аккаунта и чтобы его защитить, вам нужно перейти по определенной  ссылке.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 в этой ситуации?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Тщательно проверяйте адрес отправителя. Если вам пишут специалисты из Youtube, то адрес почты будет официальным *@youtube.com.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113" y="1112710"/>
            <a:ext cx="1900965" cy="1319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563100" y="505982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3200"/>
              <a:buFont typeface="Rubik"/>
              <a:buNone/>
            </a:pPr>
            <a:r>
              <a:rPr lang="ru-RU" sz="32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МОШЕННИКИ В МЕССЕНДЖЕРЕ TELEGRAM</a:t>
            </a:r>
            <a:endParaRPr sz="3200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9" name="Google Shape;319;p21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320" name="Google Shape;320;p21"/>
          <p:cNvSpPr/>
          <p:nvPr/>
        </p:nvSpPr>
        <p:spPr>
          <a:xfrm>
            <a:off x="563100" y="1225043"/>
            <a:ext cx="11513620" cy="7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Бот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- это сокращение от слова «робот». Бот – автономная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компьютерная программа, выполняющая определенные функции.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563100" y="2234530"/>
            <a:ext cx="12433751" cy="148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rgbClr val="001D46"/>
                </a:solidFill>
                <a:latin typeface="Rubik"/>
                <a:ea typeface="Rubik"/>
                <a:cs typeface="Rubik"/>
                <a:sym typeface="Rubik"/>
              </a:rPr>
              <a:t>Боты  </a:t>
            </a:r>
            <a:r>
              <a:rPr lang="ru-RU" sz="2264" b="1">
                <a:solidFill>
                  <a:srgbClr val="001D46"/>
                </a:solidFill>
                <a:latin typeface="Rubik"/>
                <a:ea typeface="Rubik"/>
                <a:cs typeface="Rubik"/>
                <a:sym typeface="Rubik"/>
              </a:rPr>
              <a:t>продают различные товары или услуги </a:t>
            </a:r>
            <a:r>
              <a:rPr lang="ru-RU" sz="2264">
                <a:solidFill>
                  <a:srgbClr val="001D46"/>
                </a:solidFill>
                <a:latin typeface="Rubik"/>
                <a:ea typeface="Rubik"/>
                <a:cs typeface="Rubik"/>
                <a:sym typeface="Rubik"/>
              </a:rPr>
              <a:t>- от канцелярских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rgbClr val="001D46"/>
                </a:solidFill>
                <a:latin typeface="Rubik"/>
                <a:ea typeface="Rubik"/>
                <a:cs typeface="Rubik"/>
                <a:sym typeface="Rubik"/>
              </a:rPr>
              <a:t>ручек до автомобилей, от Деда мороза на новый год до уборки квартир.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rgbClr val="001D46"/>
                </a:solidFill>
                <a:latin typeface="Rubik"/>
                <a:ea typeface="Rubik"/>
                <a:cs typeface="Rubik"/>
                <a:sym typeface="Rubik"/>
              </a:rPr>
              <a:t>И вот здесь нужно быть осторожным. Мошенники создают бота-клона, который копирует функционал настоящего, но после оплаты вы ничего не получите.</a:t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643611" y="3940876"/>
            <a:ext cx="11711066" cy="361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можно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Официальные телеграм-боты оставляют контакты и дают возможность связаться с представителями компании любым другим способом, кроме telegram. А ещё вход в бот должен происходить через ваш профиль на официальном сайте. А иные компании оставляют на сайте ссылку на своего бота в telegram.</a:t>
            </a: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Внимание!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Если вам пишут личным сообщением с предложением что-то купить, то скорее всего это мошенники. А тем более, если они предлагают купить через бота. Будьте осторожны!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16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23" name="Google Shape;3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631" y="1201942"/>
            <a:ext cx="1790089" cy="179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title"/>
          </p:nvPr>
        </p:nvSpPr>
        <p:spPr>
          <a:xfrm>
            <a:off x="563102" y="309147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3600"/>
              <a:buFont typeface="Rubik"/>
              <a:buNone/>
            </a:pPr>
            <a:r>
              <a:rPr lang="ru-RU" sz="36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МОШЕННИКИ В МЕССЕНДЖЕРЕ TELEGRAM</a:t>
            </a:r>
            <a:endParaRPr sz="3600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9" name="Google Shape;329;p22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330" name="Google Shape;330;p22"/>
          <p:cNvSpPr/>
          <p:nvPr/>
        </p:nvSpPr>
        <p:spPr>
          <a:xfrm>
            <a:off x="553954" y="1060928"/>
            <a:ext cx="11800723" cy="166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000" tIns="57500" rIns="115000" bIns="575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Звонки в телеграм</a:t>
            </a: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Чтобы отказаться от рекламных звонков, сделайте следующее: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Приложение telegram “Настройки - Приватность и безопасность - Звонки” кто  может звонить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31" name="Google Shape;3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541" y="2603360"/>
            <a:ext cx="2719658" cy="2803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2" name="Google Shape;332;p22"/>
          <p:cNvSpPr/>
          <p:nvPr/>
        </p:nvSpPr>
        <p:spPr>
          <a:xfrm>
            <a:off x="1" y="2171340"/>
            <a:ext cx="232343" cy="46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000" tIns="57500" rIns="115000" bIns="575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2"/>
          <p:cNvSpPr/>
          <p:nvPr/>
        </p:nvSpPr>
        <p:spPr>
          <a:xfrm>
            <a:off x="563102" y="2403624"/>
            <a:ext cx="9472439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Раскрутка канала </a:t>
            </a: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Есть масса чатов, где вам предложат купить рекламу в чужих каналах.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 от мошенников?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Связь с администратором любого канала и переговоры о покупке рекламы держать только через контакт, который указан в описании канала.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Телеграм-схемы заработка из даркнета</a:t>
            </a:r>
            <a:endParaRPr sz="20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Эти схемы не работают, не тратьте деньги.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Запуски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Автор объявляет о наборе учеников, инвесторов, партнёров или продажи уникального курса. После успешных продаж воздуха, канал закрывается.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Прежде чем покупать инфопродукт, узнайте подробно об авторе. Забейте в поисковую строку Яндекса имя и фамилию персонажа - есть ли у него репутация, отзывы, контакты. Не покупайте кота в мешке.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34" name="Google Shape;33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554" y="6028304"/>
            <a:ext cx="1601603" cy="160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>
            <a:spLocks noGrp="1"/>
          </p:cNvSpPr>
          <p:nvPr>
            <p:ph type="title"/>
          </p:nvPr>
        </p:nvSpPr>
        <p:spPr>
          <a:xfrm>
            <a:off x="478695" y="348184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2800"/>
              <a:buFont typeface="Rubik"/>
              <a:buNone/>
            </a:pPr>
            <a:r>
              <a:rPr lang="ru-RU" sz="28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МОШЕННИКИ В МЕССЕНДЖЕРЕ TELEGRAM</a:t>
            </a:r>
            <a:endParaRPr sz="2800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40" name="Google Shape;340;p23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697796" y="1370017"/>
            <a:ext cx="10926556" cy="535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SCAM Черная метка от команды Дурова</a:t>
            </a: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SCAM в переводе означает "Мошенничество". Такую метку в Телеграме могут получить пользователи, каналы и боты.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можно пожаловаться на мошенников в Телеграме?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Напишите в @notoscam с указанием Телеграм-ссылки на пользователя/канал/бота,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Приложите объяснение и доказательства,  почему вы считаете, что это мошенник.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Поддержка Antiscam может задать вам уточняющие вопросы, если ваших доказательств будет недостаточно.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•	Если вы увидели мошеннические действия на канале или боте, то можете переслать эти сообщения в поддержку.</a:t>
            </a:r>
            <a:endParaRPr/>
          </a:p>
        </p:txBody>
      </p:sp>
      <p:pic>
        <p:nvPicPr>
          <p:cNvPr id="342" name="Google Shape;3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156" y="4508119"/>
            <a:ext cx="1511586" cy="151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8393" y="2029577"/>
            <a:ext cx="1511588" cy="151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505314" y="355986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3600"/>
              <a:buFont typeface="Rubik"/>
              <a:buNone/>
            </a:pPr>
            <a:r>
              <a:rPr lang="ru-RU" sz="36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СОВЕТЫ</a:t>
            </a:r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505314" y="968160"/>
            <a:ext cx="12051561" cy="659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Развивайте и улучшайте свои цифровые компетенции: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Поиск  и фильтрация информации и цифрового контента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Анализ и критическая оценка достоверности и надежности источников данных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Знание правил  и норм поведения в социальных сетях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Грамотно использовать функционал социальных сетей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Производство мультимедийного контента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Определять технические проблемы при работе и решать их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Обеспечивать защиту устройств и цифрового контента. Знать о мерах обеспечения безопасности данных</a:t>
            </a:r>
            <a:endParaRPr/>
          </a:p>
          <a:p>
            <a:pPr marL="359416" marR="0" lvl="0" indent="-35941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Char char="•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Работа с ботами, приложениями, покупки в сети</a:t>
            </a:r>
            <a:endParaRPr/>
          </a:p>
          <a:p>
            <a:pPr marL="359416" marR="0" lvl="0" indent="-23165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Arial"/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Изучайте цифровые финансовые продукты и услуги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Изучайте информацию и кибермошенниках и способах защиты от рисков.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!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Помните о цифровой безопасности: Защита персональных данных. Защищайте пароли.   Не устанавливайте ПО с неизвестных сайтов.  Хранение информации. Создание резервных копий. Двухфакторная аутентификация. Осторожное использование Wi-fi  в общественных местах. Не переходите по ссылкам из писем  и смс от с незнакомых номеров. Уточняйте название сети. </a:t>
            </a:r>
            <a:endParaRPr/>
          </a:p>
        </p:txBody>
      </p:sp>
      <p:pic>
        <p:nvPicPr>
          <p:cNvPr id="351" name="Google Shape;3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4113" y="2534745"/>
            <a:ext cx="2210425" cy="249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520898" y="493542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2800"/>
              <a:buFont typeface="Rubik"/>
              <a:buNone/>
            </a:pPr>
            <a:r>
              <a:rPr lang="ru-RU" sz="28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ПОДВЕДЕНИЕ ИТОГОВ, ВОПРОСЫ ДЛЯ ОБСУЖДЕНИЯ</a:t>
            </a:r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701192" y="1520548"/>
            <a:ext cx="1118893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Вы узнали сегодня нового?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покупки Вы чаще всего совершаете онлайн?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Каким маркетплейсом пользуетесь?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Кто такие финансовые кибермошенники?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вы узнали виды мошенничества в соцсетях?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 можно себя обезопасить в интернете?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такое метка SCAM  и почему на нее надо обращать внимание?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общались в сети с чат-ботом?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Вы расскажете своим родителям и друзьям об этом уроке? </a:t>
            </a:r>
            <a:endParaRPr/>
          </a:p>
        </p:txBody>
      </p:sp>
      <p:pic>
        <p:nvPicPr>
          <p:cNvPr id="359" name="Google Shape;3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1784" y="3228708"/>
            <a:ext cx="4476692" cy="447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>
            <a:spLocks noGrp="1"/>
          </p:cNvSpPr>
          <p:nvPr>
            <p:ph type="title"/>
          </p:nvPr>
        </p:nvSpPr>
        <p:spPr>
          <a:xfrm>
            <a:off x="549033" y="479474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2800"/>
              <a:buFont typeface="Rubik"/>
              <a:buNone/>
            </a:pPr>
            <a:r>
              <a:rPr lang="ru-RU" sz="28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РЕШЕНИЕ ЗАДАЧ, ВЫПОЛНЕНИЕ ЗАДАНИЙ</a:t>
            </a:r>
            <a:br>
              <a:rPr lang="ru-RU" sz="28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</a:br>
            <a:endParaRPr sz="2800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5" name="Google Shape;365;p26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549033" y="1102416"/>
            <a:ext cx="11605153" cy="628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Задача 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Звонок по телефону: «Добрый день. Это Банк «Ваш банк». Только что мы засекли подозрительную попытку списания с вашей карты 3000 рублей. Если это были не вы, то вам нужно подтвердить  ваши данные, чтобы в будущем злоумышленники не смогли списать ваши деньги. Продиктуйте пожалуйста, смс код, который направлен вам на телефон».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Ваши действия?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Задача 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Пришло смс на телефон: «Привет! Это Дима. Я пишу с чужого номера. Я потерял симку. Пожалуйста, переведи на этот номер 200 рублей. Я вечером тебе отдам».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вы поступите?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Задачи 3.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 популярной соцсети вам пришло сообщение от инвестиционной компании с предложением   инвестировать деньги в новые акции «VVV – инвест». Первоначальный взнос составляет всего 10000 рублей. Гарантированная прибыль от 40% годовых. Приложены скрины, подтверждающие получение выплат и отзывы людей: как хорошо, что они инвестировали деньги в эти акции, теперь прекрасно живут.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Ваши действия?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>
            <a:spLocks noGrp="1"/>
          </p:cNvSpPr>
          <p:nvPr>
            <p:ph type="title"/>
          </p:nvPr>
        </p:nvSpPr>
        <p:spPr>
          <a:xfrm>
            <a:off x="563101" y="56388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3600"/>
              <a:buFont typeface="Rubik"/>
              <a:buNone/>
            </a:pPr>
            <a:r>
              <a:rPr lang="ru-RU" sz="36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ЗАДАНИЯ</a:t>
            </a:r>
            <a:br>
              <a:rPr lang="ru-RU" sz="3600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</a:br>
            <a:endParaRPr sz="3600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2" name="Google Shape;372;p27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sp>
        <p:nvSpPr>
          <p:cNvPr id="373" name="Google Shape;373;p27"/>
          <p:cNvSpPr/>
          <p:nvPr/>
        </p:nvSpPr>
        <p:spPr>
          <a:xfrm>
            <a:off x="781353" y="1278079"/>
            <a:ext cx="10372321" cy="28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16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</a:t>
            </a:r>
            <a:r>
              <a:rPr lang="ru-RU" sz="2516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Расскажите своему напарнику о самых полезных приложениях в телефоне, которые вы используете?  Чем конкретно они полезны? А также назовите самое бесполезное приложение, которое вы не советуете скачивать.</a:t>
            </a:r>
            <a:endParaRPr/>
          </a:p>
          <a:p>
            <a:pPr marL="575066" marR="0" lvl="0" indent="-41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Calibri"/>
              <a:buNone/>
            </a:pPr>
            <a:endParaRPr sz="2516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16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</a:t>
            </a:r>
            <a:r>
              <a:rPr lang="ru-RU" sz="2516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Устройте дискуссию с друзьями на тему «Можно ли победить  финансовую киберпреступность, создав суперкомпьютер?»</a:t>
            </a:r>
            <a:endParaRPr/>
          </a:p>
        </p:txBody>
      </p:sp>
      <p:pic>
        <p:nvPicPr>
          <p:cNvPr id="374" name="Google Shape;3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308185" y="3871873"/>
            <a:ext cx="3690977" cy="369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475722" y="-90582"/>
            <a:ext cx="5753214" cy="120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Эволюция денег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0" y="2809057"/>
            <a:ext cx="13444538" cy="51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64"/>
              <a:buNone/>
            </a:pPr>
            <a:r>
              <a:rPr lang="ru-RU" sz="2264" b="1">
                <a:latin typeface="Rubik"/>
                <a:ea typeface="Rubik"/>
                <a:cs typeface="Rubik"/>
                <a:sym typeface="Rubik"/>
              </a:rPr>
              <a:t>4 основных этапа эволюции денег</a:t>
            </a:r>
            <a:endParaRPr sz="2264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8394" y="3528850"/>
            <a:ext cx="2682296" cy="37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1072" y="3528849"/>
            <a:ext cx="2675729" cy="37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841" y="3547041"/>
            <a:ext cx="2675729" cy="37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t="-762" r="84979"/>
          <a:stretch/>
        </p:blipFill>
        <p:spPr>
          <a:xfrm rot="10800000">
            <a:off x="9991821" y="3544183"/>
            <a:ext cx="401918" cy="37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1479166" y="3922443"/>
            <a:ext cx="2442892" cy="195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 этап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Обмен на товары (бартер), прообраз денег (ракушки, шкуры и т.д.)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3922058" y="3922442"/>
            <a:ext cx="2507357" cy="380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 этап</a:t>
            </a:r>
            <a:r>
              <a:rPr lang="ru-RU" sz="2012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Металлические деньги. Первая монета – прообраз современной, появилась в 7 веке до н.э., в Лидии (территория Турции)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12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544433" y="3922442"/>
            <a:ext cx="2380838" cy="195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 этап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Закрепление за золотом роли всеобщего стоимостного эквивалента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8925270" y="3922443"/>
            <a:ext cx="2729534" cy="102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 этап </a:t>
            </a:r>
            <a:endParaRPr sz="2012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появление современных денег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408341" y="4851559"/>
            <a:ext cx="2852406" cy="71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4.1</a:t>
            </a:r>
            <a:r>
              <a:rPr lang="ru-RU" sz="2012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переход к бумажным деньгам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408341" y="5509684"/>
            <a:ext cx="3300970" cy="102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4.2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постепенное вытеснение наличных денег из оборота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9408341" y="6554941"/>
            <a:ext cx="3300970" cy="14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4.3.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появляются электронные/цифровые деньги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16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644092" y="1566881"/>
            <a:ext cx="11010713" cy="7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Де́ньги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— эквивалент</a:t>
            </a: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служащий</a:t>
            </a: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мерой стоимости любых товаров и услуг, способный непосредственно на них обмениваться.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563101" y="954498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ЭВОЛЮЦИЯ ДЕНЕГ</a:t>
            </a: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563101" y="284128"/>
            <a:ext cx="5753214" cy="75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Виды денег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graphicFrame>
        <p:nvGraphicFramePr>
          <p:cNvPr id="143" name="Google Shape;143;p4"/>
          <p:cNvGraphicFramePr/>
          <p:nvPr/>
        </p:nvGraphicFramePr>
        <p:xfrm>
          <a:off x="861098" y="2019581"/>
          <a:ext cx="11099850" cy="4820525"/>
        </p:xfrm>
        <a:graphic>
          <a:graphicData uri="http://schemas.openxmlformats.org/drawingml/2006/table">
            <a:tbl>
              <a:tblPr firstRow="1" firstCol="1" bandRow="1">
                <a:noFill/>
                <a:tableStyleId>{CC9DF259-E155-470B-BBC8-21DBBDAFCDB9}</a:tableStyleId>
              </a:tblPr>
              <a:tblGrid>
                <a:gridCol w="2774100"/>
                <a:gridCol w="2775250"/>
                <a:gridCol w="2775250"/>
                <a:gridCol w="2775250"/>
              </a:tblGrid>
              <a:tr h="160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Виды денег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Наличие материального носителя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Гарант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04A6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Существует в форме записи на счету какой системы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04A664"/>
                    </a:solidFill>
                  </a:tcPr>
                </a:tc>
              </a:tr>
              <a:tr h="107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Наличные</a:t>
                      </a:r>
                      <a:endParaRPr/>
                    </a:p>
                  </a:txBody>
                  <a:tcPr marL="64950" marR="649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Да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Центральный банк страны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Отсутствуют любые записи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</a:tr>
              <a:tr h="107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Безналичные</a:t>
                      </a:r>
                      <a:endParaRPr/>
                    </a:p>
                  </a:txBody>
                  <a:tcPr marL="64950" marR="649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Нет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Коммерческий банк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Банковская система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</a:tr>
              <a:tr h="107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Электронные</a:t>
                      </a:r>
                      <a:endParaRPr/>
                    </a:p>
                  </a:txBody>
                  <a:tcPr marL="64950" marR="649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Нет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Электронная денежная система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Электронная денежная система</a:t>
                      </a:r>
                      <a:endParaRPr/>
                    </a:p>
                  </a:txBody>
                  <a:tcPr marL="64950" marR="64950" marT="0" marB="0" anchor="ctr">
                    <a:solidFill>
                      <a:srgbClr val="ABB3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563101" y="1295400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Эволюция денег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445933" y="527533"/>
            <a:ext cx="9535338" cy="95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Как происходят безналичные и электронные расчеты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563102" y="1919124"/>
            <a:ext cx="11927679" cy="102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Безналичные расчеты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- Это платежи без использования наличных денег путем перечисления денежных средств по счетам в кредитных организациях и зачетов взаимных требований.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563102" y="5239396"/>
            <a:ext cx="11927679" cy="217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Что делать, если банковский счет не открыт? Как перевести деньги?</a:t>
            </a: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58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 этом случае мы используем субсчета в организациях:</a:t>
            </a:r>
            <a:endParaRPr/>
          </a:p>
          <a:p>
            <a:pPr marL="431299" marR="0" lvl="0" indent="-431299" algn="l" rtl="0">
              <a:lnSpc>
                <a:spcPct val="115000"/>
              </a:lnSpc>
              <a:spcBef>
                <a:spcPts val="1258"/>
              </a:spcBef>
              <a:spcAft>
                <a:spcPts val="0"/>
              </a:spcAft>
              <a:buClr>
                <a:schemeClr val="dk1"/>
              </a:buClr>
              <a:buSzPts val="2012"/>
              <a:buFont typeface="Noto Sans Symbols"/>
              <a:buChar char="∙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банка, где операционист проводит оплату вашей квитанции ЖКХ</a:t>
            </a:r>
            <a:endParaRPr/>
          </a:p>
          <a:p>
            <a:pPr marL="431299" marR="0" lvl="0" indent="-431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Noto Sans Symbols"/>
              <a:buChar char="∙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ЭПС (электронной платежной системы), где вы открыли электронный кошелек</a:t>
            </a:r>
            <a:endParaRPr/>
          </a:p>
          <a:p>
            <a:pPr marL="431299" marR="0" lvl="0" indent="-4312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2"/>
              <a:buFont typeface="Noto Sans Symbols"/>
              <a:buChar char="∙"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системы денежных переводов, через которые вы отправляете деньги и т.д.</a:t>
            </a: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150" y="2852327"/>
            <a:ext cx="2729023" cy="236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6961" y="2870058"/>
            <a:ext cx="2729023" cy="236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6174" y="3172511"/>
            <a:ext cx="1198087" cy="11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2641" y="3172511"/>
            <a:ext cx="1198087" cy="11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8874" y="3172511"/>
            <a:ext cx="1198087" cy="11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3562" y="3047911"/>
            <a:ext cx="1146167" cy="114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1435" y="3047912"/>
            <a:ext cx="1459672" cy="132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627175" y="581717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E1D"/>
              </a:buClr>
              <a:buSzPts val="2500"/>
              <a:buFont typeface="Rubik"/>
              <a:buNone/>
            </a:pPr>
            <a:r>
              <a:rPr lang="ru-RU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ЭЛЕКТРОННЫЕ ДЕНЬГИ</a:t>
            </a:r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499931" y="1515200"/>
            <a:ext cx="11939179" cy="175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12"/>
              <a:buNone/>
            </a:pPr>
            <a:r>
              <a:rPr lang="ru-RU" sz="2012" b="1">
                <a:latin typeface="Rubik"/>
                <a:ea typeface="Rubik"/>
                <a:cs typeface="Rubik"/>
                <a:sym typeface="Rubik"/>
              </a:rPr>
              <a:t>Электронные деньги </a:t>
            </a:r>
            <a:r>
              <a:rPr lang="ru-RU" sz="2012">
                <a:latin typeface="Rubik"/>
                <a:ea typeface="Rubik"/>
                <a:cs typeface="Rubik"/>
                <a:sym typeface="Rubik"/>
              </a:rPr>
              <a:t>- это виртуальные денежные единицы, посредством которых осуществляются всевозможные расчеты в сети интернет. Это, по сути, те же денежные знаки, имеющие такую же ценность, как и реальные деньги или средства на банковских счетах, с той разницей, что весь их оборот происходит исключительно в интернете. Электронные деньги могут быть в разных валютах, их можно обменять на реальные деньги и наоборот.</a:t>
            </a:r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733326" y="6099987"/>
            <a:ext cx="11993933" cy="102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Электронная платёжная система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— это система расчётов между финансовыми организациями, бизнес-организациями и интернет-пользователями при покупке-продаже товаров и за различные услуги через Интернет</a:t>
            </a: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326" y="2845561"/>
            <a:ext cx="5672118" cy="271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9002" y="3660178"/>
            <a:ext cx="4895608" cy="1294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>
            <a:off x="733327" y="5189896"/>
            <a:ext cx="11472388" cy="71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Электронный кошелек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– это сервис виртуальной (электронной) платежной системы, в котором проводятся расчетные операции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461501" y="981027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ubik"/>
              <a:buNone/>
            </a:pPr>
            <a:r>
              <a:rPr lang="ru-RU" sz="2400">
                <a:latin typeface="Rubik"/>
                <a:ea typeface="Rubik"/>
                <a:cs typeface="Rubik"/>
                <a:sym typeface="Rubik"/>
              </a:rPr>
              <a:t>ЭВОЛЮЦИЯ ДЕНЕГ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461501" y="536160"/>
            <a:ext cx="5753214" cy="5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Криптовалюта</a:t>
            </a:r>
            <a:endParaRPr sz="3600" b="1">
              <a:solidFill>
                <a:srgbClr val="DF9E1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563101" y="1787694"/>
            <a:ext cx="12100084" cy="195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Криптовалюта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— это новый вид платёжного средства, предназначенный для использования в интернете. Криптовалюта не имеет физических носителей и существует только в виде программного кода. Поэтому её еще часто называют виртуальной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или цифровой валютой.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Самой популярной криптовалютой является биткоин</a:t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0618" y="2523245"/>
            <a:ext cx="1704058" cy="1696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/>
          <p:nvPr/>
        </p:nvSpPr>
        <p:spPr>
          <a:xfrm>
            <a:off x="563101" y="3948125"/>
            <a:ext cx="12100084" cy="345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rgbClr val="04A664"/>
                </a:solidFill>
                <a:latin typeface="Rubik"/>
                <a:ea typeface="Rubik"/>
                <a:cs typeface="Rubik"/>
                <a:sym typeface="Rubik"/>
              </a:rPr>
              <a:t>Мошенническая схема с  с криптовалютами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Махинации с криптовалютами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– один из самых популярных видов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киберпреступлений. Например, сбор средств на развитие проектов в сфере криптовалют.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Мошенники могут продавать фальшивую криптовалюту за биткоин или эфириум, которые имеют реальную стоимость. После нескольких раундов сбора средств «новаторы» пропадали без вести вместе с собранными средствами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Как защититься?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Для начала изучите рынок криптовалют более детально, прежде чем вкладывать реальные деньги.</a:t>
            </a:r>
            <a:endParaRPr/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8622" y="2523245"/>
            <a:ext cx="1704058" cy="16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6627" y="3258796"/>
            <a:ext cx="1704058" cy="169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563101" y="1028435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ubik"/>
              <a:buNone/>
            </a:pPr>
            <a:r>
              <a:rPr lang="ru-RU">
                <a:latin typeface="Rubik"/>
                <a:ea typeface="Rubik"/>
                <a:cs typeface="Rubik"/>
                <a:sym typeface="Rubik"/>
              </a:rPr>
              <a:t>ЭВОЛЮЦИЯ ДЕНЕГ</a:t>
            </a:r>
            <a:endParaRPr/>
          </a:p>
        </p:txBody>
      </p:sp>
      <p:sp>
        <p:nvSpPr>
          <p:cNvPr id="188" name="Google Shape;188;p8"/>
          <p:cNvSpPr txBox="1">
            <a:spLocks noGrp="1"/>
          </p:cNvSpPr>
          <p:nvPr>
            <p:ph type="body" idx="1"/>
          </p:nvPr>
        </p:nvSpPr>
        <p:spPr>
          <a:xfrm>
            <a:off x="563101" y="425434"/>
            <a:ext cx="5753214" cy="57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40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Другие виды валют</a:t>
            </a:r>
            <a:endParaRPr/>
          </a:p>
        </p:txBody>
      </p:sp>
      <p:sp>
        <p:nvSpPr>
          <p:cNvPr id="189" name="Google Shape;189;p8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563102" y="1998379"/>
            <a:ext cx="12008190" cy="148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Игровая валюта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(игровое оружие, техника, артефакты, игровые монеты и др.).  С правовой точки зрения игровая валюта не может рассматриваться в качестве денег. Это не государственная  валюта и предназначена только для целей данной игры.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326" y="4529817"/>
            <a:ext cx="3151449" cy="278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5553" y="3884191"/>
            <a:ext cx="4076107" cy="407610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563101" y="3336223"/>
            <a:ext cx="11802701" cy="113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64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Валюта корпоративного значения </a:t>
            </a:r>
            <a:r>
              <a:rPr lang="ru-RU" sz="2264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– вознаграждение клиентов за лояльность к компании (бонусы или баллы за каждую покупку; возврат части стоимости за покупку (кешбэк); накопленные мили и т.д.)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341799" y="834095"/>
            <a:ext cx="12100084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None/>
            </a:pPr>
            <a:r>
              <a:rPr lang="ru-RU"/>
              <a:t>БЕЗОПАСНОСТЬ В СЕТИ</a:t>
            </a:r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body" idx="1"/>
          </p:nvPr>
        </p:nvSpPr>
        <p:spPr>
          <a:xfrm>
            <a:off x="456046" y="393025"/>
            <a:ext cx="96573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 b="1">
                <a:solidFill>
                  <a:srgbClr val="DF9E1D"/>
                </a:solidFill>
                <a:latin typeface="Rubik"/>
                <a:ea typeface="Rubik"/>
                <a:cs typeface="Rubik"/>
                <a:sym typeface="Rubik"/>
              </a:rPr>
              <a:t>Электронные платежные системы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sldNum" idx="12"/>
          </p:nvPr>
        </p:nvSpPr>
        <p:spPr>
          <a:xfrm>
            <a:off x="12354677" y="7005138"/>
            <a:ext cx="81060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439221" y="1945245"/>
            <a:ext cx="4860376" cy="164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Самые популярные в России ЭПЛ: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</a:t>
            </a: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PayPal</a:t>
            </a: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</a:t>
            </a: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Яндекс.Деньги</a:t>
            </a:r>
            <a:endParaRPr sz="2012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</a:t>
            </a: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Webmoney</a:t>
            </a:r>
            <a:endParaRPr sz="2012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</a:t>
            </a: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QIWI</a:t>
            </a:r>
            <a:endParaRPr sz="2012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424635" y="4939341"/>
            <a:ext cx="5047062" cy="164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 завести электронный кошелек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Выбрать платежную систему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Пройти в ней </a:t>
            </a:r>
            <a:r>
              <a:rPr lang="ru-RU" sz="2012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несложную</a:t>
            </a: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регистрацию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Подтвердить свою личность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6155750" y="1171289"/>
            <a:ext cx="6946989" cy="624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ПРАВИЛА ТЕХНИКИ БЕЗОПАСНОСТИ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Пройти идентификацию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Проводить финансовые операции только с защищенных веб-сайтов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Установить  на компьютер или гаджет надежный антивирус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Использовать сложный пароль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Прочитать правила пользования сервисом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Периодически менять пароли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По окончании работы выходить из учетной записи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 составить сильный пароль: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2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используйте минимум 10 разных символов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используйте заглавные и прописные буквы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12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• дополните Ваш пароль цифрами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917" y="2729635"/>
            <a:ext cx="2771544" cy="73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91" y="3865167"/>
            <a:ext cx="2487725" cy="105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7725" y="6026683"/>
            <a:ext cx="3270125" cy="156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2631</Words>
  <Application>Microsoft Office PowerPoint</Application>
  <PresentationFormat>Произвольный</PresentationFormat>
  <Paragraphs>344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Rubik</vt:lpstr>
      <vt:lpstr>Noto Sans Symbols</vt:lpstr>
      <vt:lpstr>Tahoma</vt:lpstr>
      <vt:lpstr>Calibri</vt:lpstr>
      <vt:lpstr>Специальное оформление</vt:lpstr>
      <vt:lpstr>ОСТОРОЖНО! МОШЕННИЧЕСТВО В СЕТИ</vt:lpstr>
      <vt:lpstr>ЭВОЛЮЦИЯ ДЕНЕГ</vt:lpstr>
      <vt:lpstr>Презентация PowerPoint</vt:lpstr>
      <vt:lpstr>ЭВОЛЮЦИЯ ДЕНЕГ</vt:lpstr>
      <vt:lpstr>Эволюция денег</vt:lpstr>
      <vt:lpstr>ЭЛЕКТРОННЫЕ ДЕНЬГИ</vt:lpstr>
      <vt:lpstr>ЭВОЛЮЦИЯ ДЕНЕГ</vt:lpstr>
      <vt:lpstr>ЭВОЛЮЦИЯ ДЕНЕГ</vt:lpstr>
      <vt:lpstr>БЕЗОПАСНОСТЬ В СЕТИ</vt:lpstr>
      <vt:lpstr>БЕЗОПАСНОСТЬ В СЕТИ</vt:lpstr>
      <vt:lpstr>БЕЗОПАСНОСТЬ В СЕТИ</vt:lpstr>
      <vt:lpstr>ПРАВИЛА ТЕХНИКИ БЕЗОПАСНОСТИ ПРИ ОПЛАТЕ КАРТОЙ В ИНТЕРНЕТЕ </vt:lpstr>
      <vt:lpstr>БЕЗОПАСНОСТЬ В СЕТИ</vt:lpstr>
      <vt:lpstr>КИБЕРМОШЕННИЧЕСТВО В СОЦСЕТЯХ </vt:lpstr>
      <vt:lpstr>КИБЕРМОШЕННИЧЕСТВО В СОЦСЕТЯХ </vt:lpstr>
      <vt:lpstr>КАК ЗАЩИТИТЬСЯ ОТ МОШЕННИКОВ? </vt:lpstr>
      <vt:lpstr> </vt:lpstr>
      <vt:lpstr> </vt:lpstr>
      <vt:lpstr> </vt:lpstr>
      <vt:lpstr> </vt:lpstr>
      <vt:lpstr>МОШЕННИКИ В МЕССЕНДЖЕРЕ TELEGRAM</vt:lpstr>
      <vt:lpstr>МОШЕННИКИ В МЕССЕНДЖЕРЕ TELEGRAM</vt:lpstr>
      <vt:lpstr>МОШЕННИКИ В МЕССЕНДЖЕРЕ TELEGRAM</vt:lpstr>
      <vt:lpstr>СОВЕТЫ</vt:lpstr>
      <vt:lpstr>ПОДВЕДЕНИЕ ИТОГОВ, ВОПРОСЫ ДЛЯ ОБСУЖДЕНИЯ</vt:lpstr>
      <vt:lpstr>РЕШЕНИЕ ЗАДАЧ, ВЫПОЛНЕНИЕ ЗАДАНИЙ </vt:lpstr>
      <vt:lpstr>ЗАДАНИЯ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ОСТОРОЖНО! МОШЕННИЧЕСТВО В СЕТИ</dc:title>
  <dc:creator>e trukhanenko</dc:creator>
  <cp:lastModifiedBy>Учитель</cp:lastModifiedBy>
  <cp:revision>1</cp:revision>
  <dcterms:created xsi:type="dcterms:W3CDTF">2015-08-28T08:18:34Z</dcterms:created>
  <dcterms:modified xsi:type="dcterms:W3CDTF">2022-04-18T21:28:50Z</dcterms:modified>
</cp:coreProperties>
</file>