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664"/>
    <a:srgbClr val="F7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/>
    <p:restoredTop sz="94545" autoAdjust="0"/>
  </p:normalViewPr>
  <p:slideViewPr>
    <p:cSldViewPr snapToGrid="0">
      <p:cViewPr>
        <p:scale>
          <a:sx n="53" d="100"/>
          <a:sy n="53" d="100"/>
        </p:scale>
        <p:origin x="-294" y="-318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36A3594-54A7-254F-AC7A-6D2A7223BE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531BDB-1F0C-B041-8D2D-D003929D0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287F-172D-3F4F-924D-EBB38034208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151BE6-B0B3-B946-A6B9-DC8C4A66D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80CE11-57F3-6547-A2E9-BD5A15604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4678-9FAC-A845-8830-9DF057CB3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6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BD61-47AA-2146-B722-48C37D5A081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D733-AC4A-CB4B-9082-0D1B02048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5104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71548" y="4058640"/>
            <a:ext cx="12095104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71548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869339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61022" y="176868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850948" y="176868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71548" y="405864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761022" y="405864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850948" y="4058640"/>
            <a:ext cx="3894435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71548" y="1768680"/>
            <a:ext cx="12095104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5104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71548" y="301320"/>
            <a:ext cx="12095104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71548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869339" y="405864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5531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869339" y="1768680"/>
            <a:ext cx="5902291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71548" y="4058640"/>
            <a:ext cx="12095104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022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5104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5531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5104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022" b="0" strike="noStrike" spc="-1"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spcBef>
                <a:spcPts val="1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520" b="0" strike="noStrike" spc="-1">
                <a:latin typeface="Arial"/>
              </a:rPr>
              <a:t>Второй уровень структуры</a:t>
            </a:r>
          </a:p>
          <a:p>
            <a:pPr marL="1629072" lvl="2" indent="-362016">
              <a:spcBef>
                <a:spcPts val="10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017" b="0" strike="noStrike" spc="-1">
                <a:latin typeface="Arial"/>
              </a:rPr>
              <a:t>Третий уровень структуры</a:t>
            </a:r>
          </a:p>
          <a:p>
            <a:pPr marL="2172096" lvl="3" indent="-271512">
              <a:spcBef>
                <a:spcPts val="70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514" b="0" strike="noStrike" spc="-1">
                <a:latin typeface="Arial"/>
              </a:rPr>
              <a:t>Четвёртый уровень структуры</a:t>
            </a:r>
          </a:p>
          <a:p>
            <a:pPr marL="2715120" lvl="4" indent="-271512">
              <a:spcBef>
                <a:spcPts val="3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14" b="0" strike="noStrike" spc="-1">
                <a:latin typeface="Arial"/>
              </a:rPr>
              <a:t>Пятый уровень структуры</a:t>
            </a:r>
          </a:p>
          <a:p>
            <a:pPr marL="3258144" lvl="5" indent="-271512">
              <a:spcBef>
                <a:spcPts val="3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14" b="0" strike="noStrike" spc="-1">
                <a:latin typeface="Arial"/>
              </a:rPr>
              <a:t>Шестой уровень структуры</a:t>
            </a:r>
          </a:p>
          <a:p>
            <a:pPr marL="3801168" lvl="6" indent="-271512">
              <a:spcBef>
                <a:spcPts val="3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14" b="0" strike="noStrike" spc="-1">
                <a:latin typeface="Arial"/>
              </a:rPr>
              <a:t>Седьмой уровень структуры</a:t>
            </a:r>
          </a:p>
        </p:txBody>
      </p:sp>
      <p:pic>
        <p:nvPicPr>
          <p:cNvPr id="4" name="Google Shape;9;p23">
            <a:extLst>
              <a:ext uri="{FF2B5EF4-FFF2-40B4-BE49-F238E27FC236}">
                <a16:creationId xmlns:a16="http://schemas.microsoft.com/office/drawing/2014/main" xmlns="" id="{3012B07B-5586-2E4F-A1E7-3DC2A075B372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-1" y="127416"/>
            <a:ext cx="13439775" cy="74322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77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43441" y="2410721"/>
            <a:ext cx="11153399" cy="273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6034" spc="-201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9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спланиров</a:t>
            </a:r>
            <a:r>
              <a:rPr lang="ru-RU" sz="6034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6034" spc="-16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8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покупки:</a:t>
            </a:r>
            <a:r>
              <a:rPr lang="ru-RU" sz="6034" spc="-16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учись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счи</a:t>
            </a:r>
            <a:r>
              <a:rPr lang="ru-RU" sz="6034" spc="-2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6034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6034" spc="-16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</a:t>
            </a:r>
            <a:r>
              <a:rPr lang="ru-RU" sz="6034" spc="-1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6034" spc="-18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деньги</a:t>
            </a:r>
            <a:r>
              <a:rPr lang="ru-RU" sz="6034" spc="-1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6034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по-взрослому</a:t>
            </a:r>
            <a:endParaRPr lang="ru-RU" sz="6034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2"/>
          <p:cNvSpPr/>
          <p:nvPr/>
        </p:nvSpPr>
        <p:spPr>
          <a:xfrm>
            <a:off x="758885" y="1419669"/>
            <a:ext cx="9248718" cy="525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2074"/>
              </a:lnSpc>
            </a:pP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п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делился своим секр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с д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ом! И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ак, давай сос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авим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акую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аблицу: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58885" y="358496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6068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№3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</a:t>
            </a:r>
            <a: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2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опление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б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льшую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покупку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136" name="Table 4"/>
          <p:cNvGraphicFramePr/>
          <p:nvPr>
            <p:extLst>
              <p:ext uri="{D42A27DB-BD31-4B8C-83A1-F6EECF244321}">
                <p14:modId xmlns:p14="http://schemas.microsoft.com/office/powerpoint/2010/main" val="3412209793"/>
              </p:ext>
            </p:extLst>
          </p:nvPr>
        </p:nvGraphicFramePr>
        <p:xfrm>
          <a:off x="758885" y="1820188"/>
          <a:ext cx="12073023" cy="5380991"/>
        </p:xfrm>
        <a:graphic>
          <a:graphicData uri="http://schemas.openxmlformats.org/drawingml/2006/table">
            <a:tbl>
              <a:tblPr/>
              <a:tblGrid>
                <a:gridCol w="1004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7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9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6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41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49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9596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Январь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Февраль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Ма</a:t>
                      </a:r>
                      <a:r>
                        <a:rPr lang="ru-RU" sz="20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р</a:t>
                      </a: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т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Апр</a:t>
                      </a:r>
                      <a:r>
                        <a:rPr lang="ru-RU" sz="20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е</a:t>
                      </a: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ль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Май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Июнь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6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недели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1 - 4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5 - 8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9 - 12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13 - 16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17 - 20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21 - 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Gotham Pro"/>
                        </a:rPr>
                        <a:t>2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3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сумма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300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</a:p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в неделю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«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арманные» деньги,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600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трачено: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1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доп. д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ох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ды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Ба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б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уш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 дала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</a:p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на начало учебно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да.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Сэ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ономил на покуп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е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36525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традей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5976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1200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 ненужных иг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р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ушек через сайт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06363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 д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ет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ских книг через ин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ерн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 –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Мой день р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ждения.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дарили: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1000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– мама,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1000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– ба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б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уш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а,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–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тя.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20638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драбатывал у папы на раб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е: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111125" indent="-20638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По средам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х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дим в ма</a:t>
                      </a:r>
                      <a:r>
                        <a:rPr lang="ru-RU" sz="1400" b="0" strike="noStrike" spc="-35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азин,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де п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лучаем 10% скидку за при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х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д с ребен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ом. Сэ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Gotham Pro"/>
                        </a:rPr>
                        <a:t>к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ономленные деньги мама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тда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Gotham Pro"/>
                        </a:rPr>
                        <a:t>е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т мне.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Gotham Pro"/>
                        </a:rPr>
                        <a:t>Каждый месяц в среднем по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otham Pro Black"/>
                        </a:rPr>
                        <a:t>400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6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Gotham Pro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r>
                        <a:rPr lang="ru-RU" sz="1400" b="0" strike="noStrike" spc="-29" dirty="0">
                          <a:solidFill>
                            <a:srgbClr val="FFFFFF"/>
                          </a:solidFill>
                          <a:latin typeface="Gotham Pro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Gotham Pro"/>
                        </a:rPr>
                        <a:t>о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1500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1900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1300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4000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900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1300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776">
                <a:tc gridSpan="7">
                  <a:txBody>
                    <a:bodyPr/>
                    <a:lstStyle/>
                    <a:p>
                      <a:pPr marL="171360" algn="l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Общая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сумма	10900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Gotham Pro Black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Gotham Pro Black"/>
                        </a:rPr>
                        <a:t>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2"/>
          <p:cNvSpPr/>
          <p:nvPr/>
        </p:nvSpPr>
        <p:spPr>
          <a:xfrm>
            <a:off x="945793" y="3595551"/>
            <a:ext cx="10992300" cy="39641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5310" indent="-218567">
              <a:buClr>
                <a:srgbClr val="FFFFFF"/>
              </a:buClr>
              <a:buFont typeface="Gotham Pro Black"/>
              <a:buAutoNum type="arabicPeriod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ё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определиться с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ем, 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ты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очешь приобрести, и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знать цену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овара или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слуги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0110" indent="-263367">
              <a:buClr>
                <a:srgbClr val="FFFFFF"/>
              </a:buClr>
              <a:buFont typeface="Gotham Pro Black"/>
              <a:buAutoNum type="arabicPeriod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ть,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акие ис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очники д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дов 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ебя есть: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арманные деньги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пр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дажи ненужных вещей (иг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ушек, книг и др.)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дарки на день р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ждения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ономия на покуп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ах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д)</a:t>
            </a:r>
            <a:r>
              <a:rPr lang="ru-RU" sz="1760" spc="-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жная п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драб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 (в пределах за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онов РФ)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5088" indent="-267892">
              <a:buClr>
                <a:srgbClr val="FFFFFF"/>
              </a:buClr>
              <a:buFont typeface="Gotham Pro Black"/>
              <a:buAutoNum type="arabicPeriod" startAt="3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Сос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авить план, в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ором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прописано,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и с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ты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ешь с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опить.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95496" indent="-278300">
              <a:buClr>
                <a:srgbClr val="FFFFFF"/>
              </a:buClr>
              <a:buFont typeface="Gotham Pro Black"/>
              <a:buAutoNum type="arabicPeriod" startAt="3"/>
            </a:pP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араться приде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живаться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плана.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00000"/>
              </a:lnSpc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spcBef>
                <a:spcPts val="57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290587"/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НЕЛЬЗЯ! </a:t>
            </a:r>
            <a:r>
              <a:rPr lang="ru-RU" sz="2514" spc="-75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</a:t>
            </a:r>
            <a:r>
              <a:rPr lang="ru-RU" sz="2514" spc="-137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75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пи</a:t>
            </a:r>
            <a:r>
              <a:rPr lang="ru-RU" sz="2514" spc="-11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ании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</a:t>
            </a:r>
            <a:r>
              <a:rPr lang="ru-RU" sz="2514" spc="-6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2514" spc="-75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здоровье!</a:t>
            </a:r>
            <a:endParaRPr lang="ru-RU" sz="2514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880615" y="2187152"/>
            <a:ext cx="2188866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6743" algn="ctr"/>
            <a:r>
              <a:rPr lang="ru-RU" sz="4022" spc="-118" dirty="0">
                <a:latin typeface="Gotham Pro Black"/>
                <a:ea typeface="DejaVu Sans"/>
              </a:rPr>
              <a:t>1.</a:t>
            </a:r>
            <a:endParaRPr lang="ru-RU" sz="4022" spc="-1" dirty="0">
              <a:latin typeface="Arial"/>
            </a:endParaRPr>
          </a:p>
          <a:p>
            <a:pPr marL="15386" indent="16743" algn="ctr">
              <a:spcBef>
                <a:spcPts val="214"/>
              </a:spcBef>
            </a:pPr>
            <a:r>
              <a:rPr lang="ru-RU" sz="1760" spc="-58" dirty="0">
                <a:latin typeface="Gotham Pro Black"/>
                <a:ea typeface="DejaVu Sans"/>
              </a:rPr>
              <a:t>Пос</a:t>
            </a:r>
            <a:r>
              <a:rPr lang="ru-RU" sz="1760" spc="-83" dirty="0">
                <a:latin typeface="Gotham Pro Black"/>
                <a:ea typeface="DejaVu Sans"/>
              </a:rPr>
              <a:t>т</a:t>
            </a:r>
            <a:r>
              <a:rPr lang="ru-RU" sz="1760" spc="-52" dirty="0">
                <a:latin typeface="Gotham Pro Black"/>
                <a:ea typeface="DejaVu Sans"/>
              </a:rPr>
              <a:t>авить</a:t>
            </a:r>
            <a:r>
              <a:rPr lang="ru-RU" sz="1760" spc="-44" dirty="0">
                <a:latin typeface="Gotham Pro Black"/>
                <a:ea typeface="DejaVu Sans"/>
              </a:rPr>
              <a:t> </a:t>
            </a:r>
            <a:r>
              <a:rPr lang="ru-RU" sz="1760" spc="-52" dirty="0">
                <a:latin typeface="Gotham Pro Black"/>
                <a:ea typeface="DejaVu Sans"/>
              </a:rPr>
              <a:t>ч</a:t>
            </a:r>
            <a:r>
              <a:rPr lang="ru-RU" sz="1760" spc="-69" dirty="0">
                <a:latin typeface="Gotham Pro Black"/>
                <a:ea typeface="DejaVu Sans"/>
              </a:rPr>
              <a:t>е</a:t>
            </a:r>
            <a:r>
              <a:rPr lang="ru-RU" sz="1760" spc="-44" dirty="0">
                <a:latin typeface="Gotham Pro Black"/>
                <a:ea typeface="DejaVu Sans"/>
              </a:rPr>
              <a:t>ткую финан</a:t>
            </a:r>
            <a:r>
              <a:rPr lang="ru-RU" sz="1760" spc="-75" dirty="0">
                <a:latin typeface="Gotham Pro Black"/>
                <a:ea typeface="DejaVu Sans"/>
              </a:rPr>
              <a:t>с</a:t>
            </a:r>
            <a:r>
              <a:rPr lang="ru-RU" sz="1760" spc="-58" dirty="0">
                <a:latin typeface="Gotham Pro Black"/>
                <a:ea typeface="DejaVu Sans"/>
              </a:rPr>
              <a:t>о</a:t>
            </a:r>
            <a:r>
              <a:rPr lang="ru-RU" sz="1760" spc="-87" dirty="0">
                <a:latin typeface="Gotham Pro Black"/>
                <a:ea typeface="DejaVu Sans"/>
              </a:rPr>
              <a:t>в</a:t>
            </a:r>
            <a:r>
              <a:rPr lang="ru-RU" sz="1760" spc="-52" dirty="0">
                <a:latin typeface="Gotham Pro Black"/>
                <a:ea typeface="DejaVu Sans"/>
              </a:rPr>
              <a:t>ую</a:t>
            </a:r>
            <a:r>
              <a:rPr lang="ru-RU" sz="1760" spc="-44" dirty="0">
                <a:latin typeface="Gotham Pro Black"/>
                <a:ea typeface="DejaVu Sans"/>
              </a:rPr>
              <a:t> </a:t>
            </a:r>
            <a:r>
              <a:rPr lang="ru-RU" sz="1760" spc="-58" dirty="0">
                <a:latin typeface="Gotham Pro Black"/>
                <a:ea typeface="DejaVu Sans"/>
              </a:rPr>
              <a:t>ц</a:t>
            </a:r>
            <a:r>
              <a:rPr lang="ru-RU" sz="1760" spc="-87" dirty="0">
                <a:latin typeface="Gotham Pro Black"/>
                <a:ea typeface="DejaVu Sans"/>
              </a:rPr>
              <a:t>е</a:t>
            </a:r>
            <a:r>
              <a:rPr lang="ru-RU" sz="1760" spc="-52" dirty="0">
                <a:latin typeface="Gotham Pro Black"/>
                <a:ea typeface="DejaVu Sans"/>
              </a:rPr>
              <a:t>ль</a:t>
            </a:r>
            <a:endParaRPr lang="ru-RU" sz="1760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277272" y="2187152"/>
            <a:ext cx="2300640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4022" spc="-116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2.</a:t>
            </a:r>
            <a:endParaRPr lang="ru-RU" sz="4022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ctr">
              <a:spcBef>
                <a:spcPts val="214"/>
              </a:spcBef>
            </a:pPr>
            <a:r>
              <a:rPr lang="ru-RU" sz="1760" spc="-5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Проанализиров</a:t>
            </a:r>
            <a:r>
              <a:rPr lang="ru-RU" sz="176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</a:t>
            </a:r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ис</a:t>
            </a:r>
            <a:r>
              <a:rPr lang="ru-RU" sz="1760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очники</a:t>
            </a:r>
            <a:r>
              <a:rPr lang="ru-RU" sz="1760" spc="-44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д</a:t>
            </a:r>
            <a:r>
              <a:rPr lang="ru-RU" sz="1760" spc="-11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26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1760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дов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7768507" y="2187152"/>
            <a:ext cx="1241278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4022" spc="-116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3.</a:t>
            </a:r>
            <a:endParaRPr lang="ru-RU" sz="4022" spc="-1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ctr">
              <a:spcBef>
                <a:spcPts val="214"/>
              </a:spcBef>
            </a:pPr>
            <a:r>
              <a:rPr lang="ru-RU" sz="1760" spc="-58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Сос</a:t>
            </a:r>
            <a:r>
              <a:rPr lang="ru-RU" sz="1760" spc="-83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2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авить план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10199475" y="2187152"/>
            <a:ext cx="2047678" cy="1174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1543" algn="ctr"/>
            <a:r>
              <a:rPr lang="ru-RU" sz="4022" spc="-118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4.</a:t>
            </a:r>
            <a:endParaRPr lang="ru-RU" sz="4022" spc="-1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ctr">
              <a:spcBef>
                <a:spcPts val="214"/>
              </a:spcBef>
            </a:pPr>
            <a:r>
              <a:rPr lang="ru-RU" sz="1760" spc="-44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Приде</a:t>
            </a:r>
            <a:r>
              <a:rPr lang="ru-RU" sz="1760" spc="-83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52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жив</a:t>
            </a:r>
            <a:r>
              <a:rPr lang="ru-RU" sz="1760" spc="-58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ться плана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662270" y="642907"/>
            <a:ext cx="11428987" cy="82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ct val="67000"/>
              </a:lnSpc>
            </a:pPr>
            <a:r>
              <a:rPr lang="ru-RU" sz="4022" spc="-133" dirty="0">
                <a:solidFill>
                  <a:srgbClr val="04A664"/>
                </a:solidFill>
                <a:latin typeface="Gotham Pro Black"/>
                <a:ea typeface="DejaVu Sans"/>
              </a:rPr>
              <a:t>Как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м</a:t>
            </a:r>
            <a:r>
              <a:rPr lang="ru-RU" sz="4022" spc="-233" dirty="0">
                <a:solidFill>
                  <a:srgbClr val="04A664"/>
                </a:solidFill>
                <a:latin typeface="Gotham Pro Black"/>
                <a:ea typeface="DejaVu Sans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жно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на</a:t>
            </a:r>
            <a:r>
              <a:rPr lang="ru-RU" sz="4022" spc="-250" dirty="0">
                <a:solidFill>
                  <a:srgbClr val="04A664"/>
                </a:solidFill>
                <a:latin typeface="Gotham Pro Black"/>
                <a:ea typeface="DejaVu Sans"/>
              </a:rPr>
              <a:t>к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опить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на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б</a:t>
            </a:r>
            <a:r>
              <a:rPr lang="ru-RU" sz="4022" spc="-190" dirty="0">
                <a:solidFill>
                  <a:srgbClr val="04A664"/>
                </a:solidFill>
                <a:latin typeface="Gotham Pro Black"/>
                <a:ea typeface="DejaVu Sans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льшую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Gotham Pro Black"/>
                <a:ea typeface="DejaVu Sans"/>
              </a:rPr>
              <a:t>покупку</a:t>
            </a:r>
            <a:r>
              <a:rPr lang="ru-RU" sz="4022" spc="-118" dirty="0">
                <a:solidFill>
                  <a:srgbClr val="04A664"/>
                </a:solidFill>
                <a:latin typeface="Gotham Pro Black"/>
                <a:ea typeface="DejaVu Sans"/>
              </a:rPr>
              <a:t> своими</a:t>
            </a:r>
            <a:r>
              <a:rPr lang="ru-RU" sz="4022" spc="-108" dirty="0">
                <a:solidFill>
                  <a:srgbClr val="04A664"/>
                </a:solidFill>
                <a:latin typeface="Gotham Pro Black"/>
                <a:ea typeface="DejaVu Sans"/>
              </a:rPr>
              <a:t> </a:t>
            </a:r>
            <a:r>
              <a:rPr lang="ru-RU" sz="4022" spc="-133" dirty="0">
                <a:solidFill>
                  <a:srgbClr val="04A664"/>
                </a:solidFill>
                <a:latin typeface="Gotham Pro Black"/>
                <a:ea typeface="DejaVu Sans"/>
              </a:rPr>
              <a:t>силами</a:t>
            </a:r>
            <a:endParaRPr lang="ru-RU" sz="4022" spc="-1" dirty="0">
              <a:solidFill>
                <a:srgbClr val="04A664"/>
              </a:solidFill>
              <a:latin typeface="Arial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3399825" y="2281277"/>
            <a:ext cx="612267" cy="359758"/>
          </a:xfrm>
          <a:custGeom>
            <a:avLst/>
            <a:gdLst/>
            <a:ahLst/>
            <a:cxnLst/>
            <a:rect l="l" t="t" r="r" b="b"/>
            <a:pathLst>
              <a:path w="487680" h="287019">
                <a:moveTo>
                  <a:pt x="292099" y="0"/>
                </a:moveTo>
                <a:lnTo>
                  <a:pt x="292099" y="71831"/>
                </a:lnTo>
                <a:lnTo>
                  <a:pt x="0" y="71831"/>
                </a:lnTo>
                <a:lnTo>
                  <a:pt x="0" y="214706"/>
                </a:lnTo>
                <a:lnTo>
                  <a:pt x="292099" y="214706"/>
                </a:lnTo>
                <a:lnTo>
                  <a:pt x="292099" y="286537"/>
                </a:lnTo>
                <a:lnTo>
                  <a:pt x="487095" y="143268"/>
                </a:lnTo>
                <a:lnTo>
                  <a:pt x="292099" y="0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9"/>
          <p:cNvSpPr/>
          <p:nvPr/>
        </p:nvSpPr>
        <p:spPr>
          <a:xfrm>
            <a:off x="6677468" y="2281277"/>
            <a:ext cx="612267" cy="359758"/>
          </a:xfrm>
          <a:custGeom>
            <a:avLst/>
            <a:gdLst/>
            <a:ahLst/>
            <a:cxnLst/>
            <a:rect l="l" t="t" r="r" b="b"/>
            <a:pathLst>
              <a:path w="487679" h="287019">
                <a:moveTo>
                  <a:pt x="292099" y="0"/>
                </a:moveTo>
                <a:lnTo>
                  <a:pt x="292099" y="71831"/>
                </a:lnTo>
                <a:lnTo>
                  <a:pt x="0" y="71831"/>
                </a:lnTo>
                <a:lnTo>
                  <a:pt x="0" y="214706"/>
                </a:lnTo>
                <a:lnTo>
                  <a:pt x="292099" y="214706"/>
                </a:lnTo>
                <a:lnTo>
                  <a:pt x="292099" y="286537"/>
                </a:lnTo>
                <a:lnTo>
                  <a:pt x="487095" y="143268"/>
                </a:lnTo>
                <a:lnTo>
                  <a:pt x="292099" y="0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"/>
          <p:cNvSpPr/>
          <p:nvPr/>
        </p:nvSpPr>
        <p:spPr>
          <a:xfrm>
            <a:off x="9516161" y="2281277"/>
            <a:ext cx="612267" cy="359758"/>
          </a:xfrm>
          <a:custGeom>
            <a:avLst/>
            <a:gdLst/>
            <a:ahLst/>
            <a:cxnLst/>
            <a:rect l="l" t="t" r="r" b="b"/>
            <a:pathLst>
              <a:path w="487679" h="287019">
                <a:moveTo>
                  <a:pt x="292100" y="0"/>
                </a:moveTo>
                <a:lnTo>
                  <a:pt x="292100" y="71831"/>
                </a:lnTo>
                <a:lnTo>
                  <a:pt x="0" y="71831"/>
                </a:lnTo>
                <a:lnTo>
                  <a:pt x="0" y="214706"/>
                </a:lnTo>
                <a:lnTo>
                  <a:pt x="292100" y="214706"/>
                </a:lnTo>
                <a:lnTo>
                  <a:pt x="292100" y="286537"/>
                </a:lnTo>
                <a:lnTo>
                  <a:pt x="487095" y="143268"/>
                </a:lnTo>
                <a:lnTo>
                  <a:pt x="292100" y="0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6" name="Picture 8" descr="Здоровье человека ПНГ на Прозрачном Фоне • Скачать PNG Здоровье человека">
            <a:extLst>
              <a:ext uri="{FF2B5EF4-FFF2-40B4-BE49-F238E27FC236}">
                <a16:creationId xmlns:a16="http://schemas.microsoft.com/office/drawing/2014/main" xmlns="" id="{0D158BEB-1252-E54A-85DD-ABD34C4C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77" y="5289927"/>
            <a:ext cx="5941959" cy="20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2"/>
          <p:cNvSpPr/>
          <p:nvPr/>
        </p:nvSpPr>
        <p:spPr>
          <a:xfrm>
            <a:off x="880162" y="1360151"/>
            <a:ext cx="11183718" cy="1070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Финан</a:t>
            </a:r>
            <a:r>
              <a:rPr lang="ru-RU" sz="1760" spc="-75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овое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планирование</a:t>
            </a:r>
            <a:r>
              <a:rPr lang="ru-RU" sz="1760" b="1" spc="-9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(в семье) -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дея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ельность семьи по определению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зяйственных целей семьи, сос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авлению плана их дости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ения в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словиях имеющихся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дов семьи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угих ресурсов (жилье, бы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овая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хни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а, 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обиль,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оммунальные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добства, сад</a:t>
            </a:r>
            <a:r>
              <a:rPr lang="ru-RU" sz="1760" spc="-11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/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 и др.).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880162" y="667118"/>
            <a:ext cx="10370529" cy="605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4778"/>
              </a:lnSpc>
            </a:pPr>
            <a:r>
              <a:rPr lang="ru-RU" sz="4022" spc="-14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4022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финан</a:t>
            </a:r>
            <a:r>
              <a:rPr lang="ru-RU" sz="4022" spc="-17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планирование?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AC9AF1-9062-B74A-9B5F-BA479D13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1606"/>
          <a:stretch/>
        </p:blipFill>
        <p:spPr>
          <a:xfrm>
            <a:off x="1828800" y="2430374"/>
            <a:ext cx="9421892" cy="499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2"/>
          <p:cNvSpPr/>
          <p:nvPr/>
        </p:nvSpPr>
        <p:spPr>
          <a:xfrm>
            <a:off x="886950" y="667118"/>
            <a:ext cx="8607942" cy="605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4778"/>
              </a:lnSpc>
            </a:pP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дведём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ог: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обс</a:t>
            </a:r>
            <a:r>
              <a:rPr lang="ru-RU" sz="4022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дим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вмес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886950" y="1719693"/>
            <a:ext cx="7969881" cy="477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00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Вопросы:</a:t>
            </a:r>
            <a:endParaRPr lang="ru-RU" sz="200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59643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Вы 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знали се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дня ново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59643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 д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лжны со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тноситься д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и рас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семейно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б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ю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59643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 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жно э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60096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Есть ли у Вас опыт сос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авления свое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финансово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</a:p>
          <a:p>
            <a:pPr marL="17196">
              <a:buClr>
                <a:srgbClr val="4A453D"/>
              </a:buClr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плана?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60096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Как на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опить на мечту?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spcBef>
                <a:spcPts val="14"/>
              </a:spcBef>
              <a:buFont typeface="Arial" panose="020B0604020202020204" pitchFamily="34" charset="0"/>
              <a:buChar char="•"/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60095" indent="-342900">
              <a:buClr>
                <a:srgbClr val="4A453D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вы расс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своим р</a:t>
            </a:r>
            <a:r>
              <a:rPr lang="ru-RU" sz="20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елям об </a:t>
            </a:r>
            <a:r>
              <a:rPr lang="ru-RU" sz="20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уро</a:t>
            </a:r>
            <a:r>
              <a:rPr lang="ru-RU" sz="20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078" name="Picture 6" descr="Свинья копилка вектор: стоковые векторные изображения, иллюстрации |  Depositphotos">
            <a:extLst>
              <a:ext uri="{FF2B5EF4-FFF2-40B4-BE49-F238E27FC236}">
                <a16:creationId xmlns:a16="http://schemas.microsoft.com/office/drawing/2014/main" xmlns="" id="{550F74C9-425E-F04B-A4AF-B1915603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81" y="2165684"/>
            <a:ext cx="5039694" cy="50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4889">
              <a:lnSpc>
                <a:spcPts val="3317"/>
              </a:lnSpc>
            </a:pP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600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600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600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600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</a:t>
            </a:r>
            <a:r>
              <a:rPr sz="280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80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800" spc="-11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Б</a:t>
            </a:r>
            <a:r>
              <a:rPr lang="ru-RU" sz="4800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</a:t>
            </a:r>
            <a:r>
              <a:rPr lang="ru-RU" sz="4800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льшая </a:t>
            </a:r>
            <a:r>
              <a:rPr lang="ru-RU" sz="4800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покупка</a:t>
            </a:r>
            <a:endParaRPr lang="ru-RU" sz="480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880162" y="2140994"/>
            <a:ext cx="6486955" cy="24210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 семьи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 сломался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дильник. В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зникла нео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бх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ость купить новый.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 предл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жил за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азать 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 ин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ерн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8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-ма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азине. А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 Але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сеевич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оч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приобрести 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в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 бы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овой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хники.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Чье решение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зв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лит сэ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 семейные средства? Почему?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106" name="Picture 10" descr="Открыл Холодильник, Полный Еды, Эскиз Для Вашего Дизайна Стоковый Вектор |  FreeImages">
            <a:extLst>
              <a:ext uri="{FF2B5EF4-FFF2-40B4-BE49-F238E27FC236}">
                <a16:creationId xmlns:a16="http://schemas.microsoft.com/office/drawing/2014/main" xmlns="" id="{F45A4912-1C34-D748-8150-24E5F10F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10511" r="11938" b="11104"/>
          <a:stretch/>
        </p:blipFill>
        <p:spPr bwMode="auto">
          <a:xfrm>
            <a:off x="7367117" y="1540042"/>
            <a:ext cx="5710965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867944" y="2191677"/>
            <a:ext cx="8492624" cy="3503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Рядом с до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семьи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 есть неб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льшой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азинчик,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су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ст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ву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сис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ема скидок, чуть дальше расп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 д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ой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азин, в 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ором дейст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ву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сис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ема скидок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 пос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оянных покупа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елей, пров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дя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акции.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 П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 предпочи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покупать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 именно в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азине, нес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тря на е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не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добное расп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ение.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32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6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аня Иванова все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покупа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 в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азине рядом </a:t>
            </a:r>
            <a:r>
              <a:rPr lang="ru-RU" sz="2000" spc="-1" dirty="0" err="1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c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до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ом, но данный ма</a:t>
            </a:r>
            <a:r>
              <a:rPr lang="ru-RU" sz="2000" spc="-69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 ни</a:t>
            </a:r>
            <a:r>
              <a:rPr lang="ru-RU" sz="200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не предос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авля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клиен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ам скидки.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 Саши или у </a:t>
            </a:r>
            <a:r>
              <a:rPr lang="ru-RU" sz="2000" spc="-168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ани рас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00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ды </a:t>
            </a:r>
            <a:r>
              <a:rPr lang="ru-RU" sz="200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бу</a:t>
            </a:r>
            <a:r>
              <a:rPr lang="ru-RU" sz="200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дут меньше?</a:t>
            </a:r>
            <a:endParaRPr lang="ru-RU" sz="20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:</a:t>
            </a:r>
            <a: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Логика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покупок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2" name="AutoShape 4" descr="Система Скидок">
            <a:extLst>
              <a:ext uri="{FF2B5EF4-FFF2-40B4-BE49-F238E27FC236}">
                <a16:creationId xmlns:a16="http://schemas.microsoft.com/office/drawing/2014/main" xmlns="" id="{C9C50D3F-6C23-974B-9A90-BB31BA2E3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7488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Система Скидок">
            <a:extLst>
              <a:ext uri="{FF2B5EF4-FFF2-40B4-BE49-F238E27FC236}">
                <a16:creationId xmlns:a16="http://schemas.microsoft.com/office/drawing/2014/main" xmlns="" id="{97478BC3-B84A-2F48-8180-76DF33D72F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9888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Система Скидок">
            <a:extLst>
              <a:ext uri="{FF2B5EF4-FFF2-40B4-BE49-F238E27FC236}">
                <a16:creationId xmlns:a16="http://schemas.microsoft.com/office/drawing/2014/main" xmlns="" id="{0E192575-73B2-B94A-B62E-F8ADA7D3C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2288" y="3932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липарт скидка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4D66D044-CF83-F64A-B958-37B88D2D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4" y="2337971"/>
            <a:ext cx="3112318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2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5341">
              <a:lnSpc>
                <a:spcPts val="3317"/>
              </a:lnSpc>
            </a:pP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600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600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600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600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600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600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№6:</a:t>
            </a:r>
            <a:r>
              <a:rPr sz="280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80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800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План </a:t>
            </a:r>
            <a:r>
              <a:rPr lang="ru-RU" sz="4800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800" spc="-25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</a:t>
            </a:r>
            <a:r>
              <a:rPr lang="ru-RU" sz="4800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оплений</a:t>
            </a:r>
            <a:endParaRPr lang="ru-RU" sz="480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871111" y="2346893"/>
            <a:ext cx="8046817" cy="18852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Финансовая цель </a:t>
            </a:r>
            <a:r>
              <a:rPr lang="ru-RU" sz="2400" spc="-16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ани Ивановой с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оит 5600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ублей.</a:t>
            </a: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Если </a:t>
            </a:r>
            <a:r>
              <a:rPr lang="ru-RU" sz="2400" spc="-16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атьяна с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ож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аждый месяц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ткладывать для покупки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елефона по 500 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ублей, с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ей п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тре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времени, ч</a:t>
            </a:r>
            <a:r>
              <a:rPr lang="ru-RU" sz="24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обы на</a:t>
            </a:r>
            <a:r>
              <a:rPr lang="ru-RU" sz="24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4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опить нужную сумму?</a:t>
            </a:r>
            <a:endParaRPr lang="ru-RU" sz="24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41BF21-9F54-1145-B496-C5491B140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598">
            <a:off x="9655242" y="1450899"/>
            <a:ext cx="3128868" cy="556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2"/>
          <p:cNvSpPr/>
          <p:nvPr/>
        </p:nvSpPr>
        <p:spPr>
          <a:xfrm>
            <a:off x="1092162" y="5829800"/>
            <a:ext cx="2620123" cy="21408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 indent="132588" algn="r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 Але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сеевич, Мария Фёдоровна,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indent="132588" algn="r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Саша, 11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1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,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929929" indent="132588" algn="r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Оля, 13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8758632" y="5910901"/>
            <a:ext cx="2278919" cy="1338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 algn="just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Дмитрий Иванович, Елена Вик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оровна,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ля, 12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1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,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just"/>
            <a:r>
              <a:rPr lang="ru-RU" sz="1760" spc="-16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аня, 11 л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1528733" y="4863958"/>
            <a:ext cx="2842766" cy="382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514" spc="-6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Семья </a:t>
            </a:r>
            <a:r>
              <a:rPr lang="ru-RU" sz="2514" spc="-75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2514" spc="-87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514" spc="-6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</a:t>
            </a:r>
            <a:endParaRPr lang="ru-RU" sz="2514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8758632" y="4962247"/>
            <a:ext cx="2863582" cy="382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514" spc="-6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Семья </a:t>
            </a:r>
            <a:r>
              <a:rPr lang="ru-RU" sz="2514" spc="-69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Ивановых</a:t>
            </a:r>
            <a:endParaRPr lang="ru-RU" sz="2514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878352" y="659425"/>
            <a:ext cx="6839020" cy="605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4778"/>
              </a:lnSpc>
            </a:pP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</a:t>
            </a:r>
            <a:r>
              <a:rPr lang="ru-RU" sz="4022" spc="-25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</a:t>
            </a:r>
            <a:r>
              <a:rPr lang="ru-RU" sz="4022" spc="-32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ь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есь,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наши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герои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3D9843-D2A4-C64A-9CEF-C2EBEEE87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9" y="1683687"/>
            <a:ext cx="3911600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D7779F-9E29-A442-9F8F-6F6452EA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42" y="1615912"/>
            <a:ext cx="40259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2"/>
          <p:cNvSpPr/>
          <p:nvPr/>
        </p:nvSpPr>
        <p:spPr>
          <a:xfrm>
            <a:off x="877447" y="2245980"/>
            <a:ext cx="5729879" cy="1338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Раз в неделю  семья П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</a:t>
            </a:r>
            <a:endParaRPr lang="ru-RU" sz="28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 семья Ивановых 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28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дят в супермар</a:t>
            </a:r>
            <a:r>
              <a:rPr lang="ru-RU" sz="280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endParaRPr lang="ru-RU" sz="280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за пр</a:t>
            </a:r>
            <a:r>
              <a:rPr lang="ru-RU" sz="280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ами и разными бы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овыми мелочами. Как правило, они тратят примерно по 3-4 тысячи </a:t>
            </a:r>
            <a:r>
              <a:rPr lang="ru-RU" sz="280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280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ублей, делая покупки на всю неделю</a:t>
            </a:r>
            <a:endParaRPr lang="ru-RU" sz="28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5341">
              <a:lnSpc>
                <a:spcPts val="3317"/>
              </a:lnSpc>
            </a:pP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№1:</a:t>
            </a:r>
            <a:r>
              <a:rPr sz="2263" dirty="0"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1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Идем</a:t>
            </a:r>
            <a:r>
              <a:rPr lang="ru-RU" sz="4022" spc="-108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</a:t>
            </a:r>
            <a:r>
              <a:rPr lang="ru-RU" sz="4022" spc="-108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37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</a:t>
            </a:r>
            <a:r>
              <a:rPr lang="ru-RU" sz="4022" spc="-17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</a:t>
            </a:r>
            <a:r>
              <a:rPr lang="ru-RU" sz="4022" spc="-126" dirty="0">
                <a:solidFill>
                  <a:srgbClr val="3EBB95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азин</a:t>
            </a:r>
            <a:endParaRPr lang="ru-RU" sz="4022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BD7DAE-BE18-AE4D-9398-5CAEAFEA3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b="3181"/>
          <a:stretch/>
        </p:blipFill>
        <p:spPr>
          <a:xfrm>
            <a:off x="7672473" y="1401215"/>
            <a:ext cx="5767302" cy="597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2"/>
          <p:cNvSpPr/>
          <p:nvPr/>
        </p:nvSpPr>
        <p:spPr>
          <a:xfrm>
            <a:off x="866586" y="2149140"/>
            <a:ext cx="10126166" cy="53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тровы, раскладывая пр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дукты, бы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ую химию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овары, купленные се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дня, обна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ужили,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866586" y="2810279"/>
            <a:ext cx="4815778" cy="977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4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забыли </a:t>
            </a:r>
            <a:r>
              <a:rPr lang="ru-RU" sz="1760" spc="-52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купить: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35317">
              <a:spcBef>
                <a:spcPts val="1375"/>
              </a:spcBef>
            </a:pP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зубную пасту (ос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алось на 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дин день);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185617" y="3794070"/>
            <a:ext cx="4210751" cy="53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арейки для п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1760" spc="-69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ь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 (не раб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185617" y="4330313"/>
            <a:ext cx="3498023" cy="53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масло (вообще н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ни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1185617" y="4867008"/>
            <a:ext cx="1320017" cy="266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офель;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1185617" y="5402799"/>
            <a:ext cx="2904309" cy="53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орм для люби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а.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866586" y="6072537"/>
            <a:ext cx="4209846" cy="266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1760" spc="-8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</a:t>
            </a:r>
            <a:r>
              <a:rPr lang="ru-RU" sz="1760" spc="-69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тили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500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01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9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87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лей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б</a:t>
            </a:r>
            <a:r>
              <a:rPr lang="ru-RU" sz="1760" spc="-83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льше,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чем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обычно!</a:t>
            </a:r>
            <a:endParaRPr lang="ru-RU" sz="176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6" name="CustomShape 9"/>
          <p:cNvSpPr/>
          <p:nvPr/>
        </p:nvSpPr>
        <p:spPr>
          <a:xfrm>
            <a:off x="763637" y="475977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4481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№1:</a:t>
            </a:r>
            <a: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Семья 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</a:t>
            </a:r>
            <a:r>
              <a:rPr lang="ru-RU" sz="4022" spc="-14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тровых 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ид</a:t>
            </a:r>
            <a:r>
              <a:rPr lang="ru-RU" sz="4022" spc="-16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т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3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</a:t>
            </a:r>
            <a:r>
              <a:rPr lang="ru-RU" sz="4022" spc="-17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азин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97" name="CustomShape 10"/>
          <p:cNvSpPr/>
          <p:nvPr/>
        </p:nvSpPr>
        <p:spPr>
          <a:xfrm>
            <a:off x="883782" y="3360551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1"/>
          <p:cNvSpPr/>
          <p:nvPr/>
        </p:nvSpPr>
        <p:spPr>
          <a:xfrm>
            <a:off x="883782" y="3882765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2"/>
          <p:cNvSpPr/>
          <p:nvPr/>
        </p:nvSpPr>
        <p:spPr>
          <a:xfrm>
            <a:off x="883782" y="4453400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3"/>
          <p:cNvSpPr/>
          <p:nvPr/>
        </p:nvSpPr>
        <p:spPr>
          <a:xfrm>
            <a:off x="883782" y="4976067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4"/>
          <p:cNvSpPr/>
          <p:nvPr/>
        </p:nvSpPr>
        <p:spPr>
          <a:xfrm>
            <a:off x="883782" y="5498734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20503" y="0"/>
                </a:moveTo>
                <a:lnTo>
                  <a:pt x="9541" y="4935"/>
                </a:lnTo>
                <a:lnTo>
                  <a:pt x="2162" y="15778"/>
                </a:lnTo>
                <a:lnTo>
                  <a:pt x="0" y="32267"/>
                </a:lnTo>
                <a:lnTo>
                  <a:pt x="6120" y="41442"/>
                </a:lnTo>
                <a:lnTo>
                  <a:pt x="17920" y="47091"/>
                </a:lnTo>
                <a:lnTo>
                  <a:pt x="35729" y="47803"/>
                </a:lnTo>
                <a:lnTo>
                  <a:pt x="45828" y="38610"/>
                </a:lnTo>
                <a:lnTo>
                  <a:pt x="49709" y="25110"/>
                </a:lnTo>
                <a:lnTo>
                  <a:pt x="49695" y="24253"/>
                </a:lnTo>
                <a:lnTo>
                  <a:pt x="45805" y="11847"/>
                </a:lnTo>
                <a:lnTo>
                  <a:pt x="35731" y="3134"/>
                </a:lnTo>
                <a:lnTo>
                  <a:pt x="20503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5"/>
          <p:cNvSpPr/>
          <p:nvPr/>
        </p:nvSpPr>
        <p:spPr>
          <a:xfrm>
            <a:off x="6532207" y="2810732"/>
            <a:ext cx="5102679" cy="1244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купили</a:t>
            </a:r>
            <a:r>
              <a:rPr lang="ru-RU" sz="1760" spc="-44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04A664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ненужное:</a:t>
            </a:r>
            <a:endParaRPr lang="ru-RU" sz="1760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35317">
              <a:spcBef>
                <a:spcPts val="1375"/>
              </a:spcBef>
            </a:pP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2 к</a:t>
            </a:r>
            <a:r>
              <a:rPr lang="ru-RU" sz="1760" spc="-158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. помидоров (о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азалось,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ос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ались помидоры с прошлой покупки);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03" name="CustomShape 16"/>
          <p:cNvSpPr/>
          <p:nvPr/>
        </p:nvSpPr>
        <p:spPr>
          <a:xfrm>
            <a:off x="6851237" y="4062418"/>
            <a:ext cx="4837499" cy="53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4 упа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овки йогу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 с маленьким сро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 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дности – 5 дней;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04" name="CustomShape 17"/>
          <p:cNvSpPr/>
          <p:nvPr/>
        </p:nvSpPr>
        <p:spPr>
          <a:xfrm>
            <a:off x="6851238" y="4867008"/>
            <a:ext cx="5439358" cy="80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омнатные рас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ения по акции (покупаешь два, тр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тье – в п</a:t>
            </a:r>
            <a:r>
              <a:rPr lang="ru-RU" sz="1760" spc="-1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дарок), </a:t>
            </a:r>
            <a:r>
              <a:rPr lang="ru-RU" sz="1760" spc="-52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орые, 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 о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азалось, с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авить нек</a:t>
            </a:r>
            <a:r>
              <a:rPr lang="ru-RU" sz="1760" spc="-33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да.</a:t>
            </a:r>
            <a:endParaRPr lang="ru-RU" sz="1760" spc="-1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05" name="CustomShape 18"/>
          <p:cNvSpPr/>
          <p:nvPr/>
        </p:nvSpPr>
        <p:spPr>
          <a:xfrm>
            <a:off x="6549856" y="3360551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5" y="0"/>
                </a:moveTo>
                <a:lnTo>
                  <a:pt x="9542" y="4934"/>
                </a:lnTo>
                <a:lnTo>
                  <a:pt x="2162" y="15777"/>
                </a:lnTo>
                <a:lnTo>
                  <a:pt x="0" y="32264"/>
                </a:lnTo>
                <a:lnTo>
                  <a:pt x="6121" y="41438"/>
                </a:lnTo>
                <a:lnTo>
                  <a:pt x="17920" y="47089"/>
                </a:lnTo>
                <a:lnTo>
                  <a:pt x="35729" y="47801"/>
                </a:lnTo>
                <a:lnTo>
                  <a:pt x="45828" y="38605"/>
                </a:lnTo>
                <a:lnTo>
                  <a:pt x="49709" y="25110"/>
                </a:lnTo>
                <a:lnTo>
                  <a:pt x="49694" y="24255"/>
                </a:lnTo>
                <a:lnTo>
                  <a:pt x="45806" y="11848"/>
                </a:lnTo>
                <a:lnTo>
                  <a:pt x="35732" y="3134"/>
                </a:lnTo>
                <a:lnTo>
                  <a:pt x="20505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9"/>
          <p:cNvSpPr/>
          <p:nvPr/>
        </p:nvSpPr>
        <p:spPr>
          <a:xfrm>
            <a:off x="6549856" y="4181885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5" y="0"/>
                </a:moveTo>
                <a:lnTo>
                  <a:pt x="9542" y="4934"/>
                </a:lnTo>
                <a:lnTo>
                  <a:pt x="2162" y="15777"/>
                </a:lnTo>
                <a:lnTo>
                  <a:pt x="0" y="32264"/>
                </a:lnTo>
                <a:lnTo>
                  <a:pt x="6121" y="41438"/>
                </a:lnTo>
                <a:lnTo>
                  <a:pt x="17920" y="47089"/>
                </a:lnTo>
                <a:lnTo>
                  <a:pt x="35729" y="47801"/>
                </a:lnTo>
                <a:lnTo>
                  <a:pt x="45828" y="38605"/>
                </a:lnTo>
                <a:lnTo>
                  <a:pt x="49709" y="25110"/>
                </a:lnTo>
                <a:lnTo>
                  <a:pt x="49694" y="24255"/>
                </a:lnTo>
                <a:lnTo>
                  <a:pt x="45806" y="11848"/>
                </a:lnTo>
                <a:lnTo>
                  <a:pt x="35732" y="3134"/>
                </a:lnTo>
                <a:lnTo>
                  <a:pt x="20505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0"/>
          <p:cNvSpPr/>
          <p:nvPr/>
        </p:nvSpPr>
        <p:spPr>
          <a:xfrm>
            <a:off x="6549856" y="4976067"/>
            <a:ext cx="61996" cy="59733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5" y="0"/>
                </a:moveTo>
                <a:lnTo>
                  <a:pt x="9542" y="4934"/>
                </a:lnTo>
                <a:lnTo>
                  <a:pt x="2162" y="15777"/>
                </a:lnTo>
                <a:lnTo>
                  <a:pt x="0" y="32264"/>
                </a:lnTo>
                <a:lnTo>
                  <a:pt x="6121" y="41438"/>
                </a:lnTo>
                <a:lnTo>
                  <a:pt x="17920" y="47089"/>
                </a:lnTo>
                <a:lnTo>
                  <a:pt x="35729" y="47801"/>
                </a:lnTo>
                <a:lnTo>
                  <a:pt x="45828" y="38605"/>
                </a:lnTo>
                <a:lnTo>
                  <a:pt x="49709" y="25110"/>
                </a:lnTo>
                <a:lnTo>
                  <a:pt x="49694" y="24255"/>
                </a:lnTo>
                <a:lnTo>
                  <a:pt x="45806" y="11848"/>
                </a:lnTo>
                <a:lnTo>
                  <a:pt x="35732" y="3134"/>
                </a:lnTo>
                <a:lnTo>
                  <a:pt x="20505" y="0"/>
                </a:lnTo>
                <a:close/>
              </a:path>
            </a:pathLst>
          </a:custGeom>
          <a:solidFill>
            <a:srgbClr val="3EB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BD7AED-B579-0F47-8E6C-EB384333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28" y="5783547"/>
            <a:ext cx="5102679" cy="165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862061" y="2127418"/>
            <a:ext cx="10709471" cy="32242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Ивановы, раскладывая пр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дукты, бы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ую химию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овары, приобр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енные се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дня, обна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ужили,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о: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lnSpc>
                <a:spcPct val="200000"/>
              </a:lnSpc>
            </a:pP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взяли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87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е,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было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запланировано;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lnSpc>
                <a:spcPct val="200000"/>
              </a:lnSpc>
            </a:pPr>
            <a:r>
              <a:rPr lang="ru-RU" sz="1760" spc="-36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сэ</a:t>
            </a:r>
            <a:r>
              <a:rPr lang="ru-RU" sz="1760" spc="-10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ономили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покуп</a:t>
            </a:r>
            <a:r>
              <a:rPr lang="ru-RU" sz="1760" spc="-10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макарон,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</a:t>
            </a:r>
            <a:r>
              <a:rPr lang="ru-RU" sz="1760" spc="-87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риса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(восп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льзовались акцией);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следующей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нед</a:t>
            </a:r>
            <a:r>
              <a:rPr lang="ru-RU" sz="1760" spc="-87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ле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приобр</a:t>
            </a:r>
            <a:r>
              <a:rPr lang="ru-RU" sz="1760" spc="-6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ения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ог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101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набора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83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оваров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58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понадобится</a:t>
            </a:r>
            <a:r>
              <a:rPr lang="ru-RU" sz="1760" spc="-44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меньше </a:t>
            </a:r>
            <a:r>
              <a:rPr lang="ru-RU" sz="1760" spc="-52" dirty="0">
                <a:solidFill>
                  <a:srgbClr val="F7821E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денег</a:t>
            </a:r>
            <a:endParaRPr lang="ru-RU" sz="1760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(за сч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дачной покупки пр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дук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 дли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ельно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хранения).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03">
              <a:lnSpc>
                <a:spcPts val="3317"/>
              </a:lnSpc>
            </a:pPr>
            <a:r>
              <a:rPr lang="ru-RU" sz="3017" spc="-8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№1:</a:t>
            </a:r>
            <a:r>
              <a:rPr sz="226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0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Семья Ивановых </a:t>
            </a:r>
            <a:r>
              <a:rPr lang="ru-RU" sz="4022" spc="-133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ид</a:t>
            </a:r>
            <a:r>
              <a:rPr lang="ru-RU" sz="4022" spc="-16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ё</a:t>
            </a:r>
            <a:r>
              <a:rPr lang="ru-RU" sz="4022" spc="-10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т </a:t>
            </a:r>
            <a:r>
              <a:rPr lang="ru-RU" sz="4022" spc="-126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</a:t>
            </a:r>
            <a:r>
              <a:rPr lang="ru-RU" sz="4022" spc="-108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37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ма</a:t>
            </a:r>
            <a:r>
              <a:rPr lang="ru-RU" sz="4022" spc="-176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г</a:t>
            </a:r>
            <a:r>
              <a:rPr lang="ru-RU" sz="4022" spc="-126" dirty="0">
                <a:solidFill>
                  <a:srgbClr val="F7821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азин</a:t>
            </a:r>
            <a:endParaRPr lang="ru-RU" sz="4022" spc="-1" dirty="0">
              <a:solidFill>
                <a:srgbClr val="F7821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F55527-80D0-404A-9D69-4E2D14ABA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22" y="2620026"/>
            <a:ext cx="5071853" cy="478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2"/>
          <p:cNvSpPr/>
          <p:nvPr/>
        </p:nvSpPr>
        <p:spPr>
          <a:xfrm>
            <a:off x="466346" y="1448605"/>
            <a:ext cx="5647067" cy="5253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ts val="2074"/>
              </a:lnSpc>
            </a:pP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Давай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сравним их финансовое поведение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66346" y="286493"/>
            <a:ext cx="10604485" cy="1018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>
              <a:lnSpc>
                <a:spcPct val="111000"/>
              </a:lnSpc>
            </a:pP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Почему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5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емьи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Ивановых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3017" spc="-226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ох</a:t>
            </a:r>
            <a:r>
              <a:rPr lang="ru-RU" sz="3017" spc="-14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0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</a:t>
            </a:r>
            <a:r>
              <a:rPr lang="ru-RU" sz="3017" spc="-13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</a:t>
            </a:r>
            <a:r>
              <a:rPr lang="ru-RU" sz="3017" spc="-87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оказался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б</a:t>
            </a:r>
            <a:r>
              <a:rPr lang="ru-RU" sz="3017" spc="-14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лее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16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вы</a:t>
            </a:r>
            <a:r>
              <a:rPr lang="ru-RU" sz="3017" spc="-10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3017" spc="-14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дным,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чем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для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151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3017" spc="-9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емьи</a:t>
            </a:r>
            <a:r>
              <a:rPr lang="ru-RU" sz="3017" spc="-75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</a:t>
            </a:r>
            <a:r>
              <a:rPr lang="ru-RU" sz="3017" spc="-108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3017" spc="-83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</a:t>
            </a:r>
            <a:endParaRPr lang="ru-RU" sz="3017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348263" y="1861989"/>
            <a:ext cx="5744360" cy="717253"/>
          </a:xfrm>
          <a:custGeom>
            <a:avLst/>
            <a:gdLst/>
            <a:ahLst/>
            <a:cxnLst/>
            <a:rect l="l" t="t" r="r" b="b"/>
            <a:pathLst>
              <a:path w="4571365" h="571500">
                <a:moveTo>
                  <a:pt x="0" y="571423"/>
                </a:moveTo>
                <a:lnTo>
                  <a:pt x="4570768" y="571423"/>
                </a:lnTo>
                <a:lnTo>
                  <a:pt x="4570768" y="0"/>
                </a:lnTo>
                <a:lnTo>
                  <a:pt x="0" y="0"/>
                </a:lnTo>
                <a:lnTo>
                  <a:pt x="0" y="571423"/>
                </a:lnTo>
                <a:close/>
              </a:path>
            </a:pathLst>
          </a:custGeom>
          <a:solidFill>
            <a:srgbClr val="F78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15" name="CustomShape 5"/>
          <p:cNvSpPr/>
          <p:nvPr/>
        </p:nvSpPr>
        <p:spPr>
          <a:xfrm>
            <a:off x="603678" y="1852992"/>
            <a:ext cx="5744360" cy="717253"/>
          </a:xfrm>
          <a:custGeom>
            <a:avLst/>
            <a:gdLst/>
            <a:ahLst/>
            <a:cxnLst/>
            <a:rect l="l" t="t" r="r" b="b"/>
            <a:pathLst>
              <a:path w="4571365" h="571500">
                <a:moveTo>
                  <a:pt x="0" y="571423"/>
                </a:moveTo>
                <a:lnTo>
                  <a:pt x="4570971" y="571423"/>
                </a:lnTo>
                <a:lnTo>
                  <a:pt x="4570971" y="0"/>
                </a:lnTo>
                <a:lnTo>
                  <a:pt x="0" y="0"/>
                </a:lnTo>
                <a:lnTo>
                  <a:pt x="0" y="571423"/>
                </a:lnTo>
                <a:close/>
              </a:path>
            </a:pathLst>
          </a:custGeom>
          <a:solidFill>
            <a:srgbClr val="04A6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16" name="CustomShape 6"/>
          <p:cNvSpPr/>
          <p:nvPr/>
        </p:nvSpPr>
        <p:spPr>
          <a:xfrm>
            <a:off x="2528968" y="2078123"/>
            <a:ext cx="1773227" cy="2772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5838"/>
            <a:r>
              <a:rPr lang="ru-RU" sz="3200" spc="-52" dirty="0">
                <a:solidFill>
                  <a:srgbClr val="FFFFFF"/>
                </a:solidFill>
                <a:latin typeface="Gotham Pro Black"/>
                <a:ea typeface="DejaVu Sans"/>
              </a:rPr>
              <a:t>П</a:t>
            </a:r>
            <a:r>
              <a:rPr lang="ru-RU" sz="3200" spc="-62" dirty="0">
                <a:solidFill>
                  <a:srgbClr val="FFFFFF"/>
                </a:solidFill>
                <a:latin typeface="Gotham Pro Black"/>
                <a:ea typeface="DejaVu Sans"/>
              </a:rPr>
              <a:t>е</a:t>
            </a:r>
            <a:r>
              <a:rPr lang="ru-RU" sz="3200" spc="-44" dirty="0">
                <a:solidFill>
                  <a:srgbClr val="FFFFFF"/>
                </a:solidFill>
                <a:latin typeface="Gotham Pro Black"/>
                <a:ea typeface="DejaVu Sans"/>
              </a:rPr>
              <a:t>тровы</a:t>
            </a:r>
            <a:endParaRPr lang="ru-RU" sz="3200" spc="-1" dirty="0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4939099" y="2677176"/>
            <a:ext cx="2817877" cy="22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600" spc="-36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Прежде чем </a:t>
            </a:r>
            <a:r>
              <a:rPr lang="ru-RU" sz="1600" spc="-44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идти</a:t>
            </a:r>
            <a:r>
              <a:rPr lang="ru-RU" sz="1600" spc="-36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600" spc="-44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600" spc="-36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60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</a:t>
            </a:r>
            <a:r>
              <a:rPr lang="ru-RU" sz="1600" spc="-6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600" spc="-44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азин</a:t>
            </a:r>
            <a:endParaRPr lang="ru-RU" sz="160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4726838" y="5833452"/>
            <a:ext cx="4605806" cy="22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pc="-44" dirty="0">
                <a:solidFill>
                  <a:srgbClr val="253138"/>
                </a:solidFill>
                <a:latin typeface="Gotham Pro Black"/>
                <a:ea typeface="DejaVu Sans"/>
              </a:rPr>
              <a:t>В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 самом </a:t>
            </a:r>
            <a:r>
              <a:rPr lang="ru-RU" spc="-52" dirty="0">
                <a:solidFill>
                  <a:srgbClr val="253138"/>
                </a:solidFill>
                <a:latin typeface="Gotham Pro Black"/>
                <a:ea typeface="DejaVu Sans"/>
              </a:rPr>
              <a:t>ма</a:t>
            </a:r>
            <a:r>
              <a:rPr lang="ru-RU" spc="-62" dirty="0">
                <a:solidFill>
                  <a:srgbClr val="253138"/>
                </a:solidFill>
                <a:latin typeface="Gotham Pro Black"/>
                <a:ea typeface="DejaVu Sans"/>
              </a:rPr>
              <a:t>г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азине, </a:t>
            </a:r>
            <a:r>
              <a:rPr lang="ru-RU" spc="-94" dirty="0">
                <a:solidFill>
                  <a:srgbClr val="253138"/>
                </a:solidFill>
                <a:latin typeface="Gotham Pro Black"/>
                <a:ea typeface="DejaVu Sans"/>
              </a:rPr>
              <a:t>к</a:t>
            </a:r>
            <a:r>
              <a:rPr lang="ru-RU" spc="-44" dirty="0">
                <a:solidFill>
                  <a:srgbClr val="253138"/>
                </a:solidFill>
                <a:latin typeface="Gotham Pro Black"/>
                <a:ea typeface="DejaVu Sans"/>
              </a:rPr>
              <a:t>огда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 </a:t>
            </a:r>
            <a:r>
              <a:rPr lang="ru-RU" spc="-75" dirty="0">
                <a:solidFill>
                  <a:srgbClr val="253138"/>
                </a:solidFill>
                <a:latin typeface="Gotham Pro Black"/>
                <a:ea typeface="DejaVu Sans"/>
              </a:rPr>
              <a:t>с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оверша</a:t>
            </a:r>
            <a:r>
              <a:rPr lang="ru-RU" spc="-83" dirty="0">
                <a:solidFill>
                  <a:srgbClr val="253138"/>
                </a:solidFill>
                <a:latin typeface="Gotham Pro Black"/>
                <a:ea typeface="DejaVu Sans"/>
              </a:rPr>
              <a:t>ю</a:t>
            </a:r>
            <a:r>
              <a:rPr lang="ru-RU" spc="-36" dirty="0">
                <a:solidFill>
                  <a:srgbClr val="253138"/>
                </a:solidFill>
                <a:latin typeface="Gotham Pro Black"/>
                <a:ea typeface="DejaVu Sans"/>
              </a:rPr>
              <a:t>т </a:t>
            </a:r>
            <a:r>
              <a:rPr lang="ru-RU" spc="-44" dirty="0">
                <a:solidFill>
                  <a:srgbClr val="253138"/>
                </a:solidFill>
                <a:latin typeface="Gotham Pro Black"/>
                <a:ea typeface="DejaVu Sans"/>
              </a:rPr>
              <a:t>покупки</a:t>
            </a:r>
            <a:endParaRPr lang="ru-RU" spc="-1" dirty="0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8988741" y="2090735"/>
            <a:ext cx="1922066" cy="241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5838"/>
            <a:r>
              <a:rPr lang="ru-RU" sz="3200" spc="-44" dirty="0">
                <a:solidFill>
                  <a:srgbClr val="FFFFFF"/>
                </a:solidFill>
                <a:latin typeface="Gotham Pro Black"/>
                <a:ea typeface="DejaVu Sans"/>
              </a:rPr>
              <a:t>Ивановы</a:t>
            </a:r>
            <a:endParaRPr lang="ru-RU" sz="3200" spc="-1" dirty="0">
              <a:latin typeface="Arial"/>
            </a:endParaRPr>
          </a:p>
        </p:txBody>
      </p:sp>
      <p:graphicFrame>
        <p:nvGraphicFramePr>
          <p:cNvPr id="120" name="Table 10"/>
          <p:cNvGraphicFramePr/>
          <p:nvPr>
            <p:extLst>
              <p:ext uri="{D42A27DB-BD31-4B8C-83A1-F6EECF244321}">
                <p14:modId xmlns:p14="http://schemas.microsoft.com/office/powerpoint/2010/main" val="112157425"/>
              </p:ext>
            </p:extLst>
          </p:nvPr>
        </p:nvGraphicFramePr>
        <p:xfrm>
          <a:off x="603450" y="3105769"/>
          <a:ext cx="11489173" cy="2698851"/>
        </p:xfrm>
        <a:graphic>
          <a:graphicData uri="http://schemas.openxmlformats.org/drawingml/2006/table">
            <a:tbl>
              <a:tblPr/>
              <a:tblGrid>
                <a:gridCol w="5744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279">
                <a:tc>
                  <a:txBody>
                    <a:bodyPr/>
                    <a:lstStyle/>
                    <a:p>
                      <a:pPr marL="1195560" indent="-2826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1195560" indent="-1998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См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9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916">
                <a:tc>
                  <a:txBody>
                    <a:bodyPr/>
                    <a:lstStyle/>
                    <a:p>
                      <a:pPr marL="621720" indent="2077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плани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у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покупку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 вещей,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орые понадобя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ся в бли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айшее время или у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 нужны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1058400" indent="-581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Плани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у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покупку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 вещей,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орые понадобя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ся в бли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айшее время или у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ж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 нужны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497">
                <a:tc>
                  <a:txBody>
                    <a:bodyPr/>
                    <a:lstStyle/>
                    <a:p>
                      <a:pPr marL="4039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авля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список 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нео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б</a:t>
                      </a:r>
                      <a:r>
                        <a:rPr lang="ru-RU" sz="1400" b="0" strike="noStrike" spc="-2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для покупки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4964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авля</a:t>
                      </a:r>
                      <a:r>
                        <a:rPr lang="ru-RU" sz="1400" b="0" strike="noStrike" spc="-29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спи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ок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все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нео</a:t>
                      </a:r>
                      <a:r>
                        <a:rPr lang="ru-RU" sz="1400" b="0" strike="noStrike" spc="-2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б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х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для покупки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497">
                <a:tc>
                  <a:txBody>
                    <a:bodyPr/>
                    <a:lstStyle/>
                    <a:p>
                      <a:pPr marL="65016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пров</a:t>
                      </a:r>
                      <a:r>
                        <a:rPr lang="ru-RU" sz="14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дят предвари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ельные расч</a:t>
                      </a:r>
                      <a:r>
                        <a:rPr lang="ru-RU" sz="14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ты покупок</a:t>
                      </a:r>
                      <a:endParaRPr lang="ru-RU" sz="14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73296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Пров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дят предвари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ельные расч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ты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покупок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95560" indent="-2826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Не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мо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1195560" indent="-1998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См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тря</a:t>
                      </a:r>
                      <a:r>
                        <a:rPr lang="ru-RU" sz="1400" b="0" strike="noStrike" spc="-69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,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акие пр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дукты и вещи есть в дос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очном 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личестве дома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1" name="Table 11"/>
          <p:cNvGraphicFramePr/>
          <p:nvPr>
            <p:extLst>
              <p:ext uri="{D42A27DB-BD31-4B8C-83A1-F6EECF244321}">
                <p14:modId xmlns:p14="http://schemas.microsoft.com/office/powerpoint/2010/main" val="743354440"/>
              </p:ext>
            </p:extLst>
          </p:nvPr>
        </p:nvGraphicFramePr>
        <p:xfrm>
          <a:off x="603450" y="6159911"/>
          <a:ext cx="11489173" cy="1139912"/>
        </p:xfrm>
        <a:graphic>
          <a:graphicData uri="http://schemas.openxmlformats.org/drawingml/2006/table">
            <a:tbl>
              <a:tblPr/>
              <a:tblGrid>
                <a:gridCol w="5744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1637">
                <a:tc>
                  <a:txBody>
                    <a:bodyPr/>
                    <a:lstStyle/>
                    <a:p>
                      <a:pPr marL="1200240" indent="-8222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на эмоциях, не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обдумывая, нужна ли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эт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 вещь сейчас, принес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ли она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льзу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ра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умно, обдумывая,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нужна ли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эт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 вещь сейчас, принес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ли она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льзу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marL="6901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о, ч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видят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на прилав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ах ма</a:t>
                      </a:r>
                      <a:r>
                        <a:rPr lang="ru-RU" sz="14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азина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64152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Покупа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ю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 по заранее п</a:t>
                      </a:r>
                      <a:r>
                        <a:rPr lang="ru-RU" sz="14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</a:t>
                      </a:r>
                      <a:r>
                        <a:rPr lang="ru-RU" sz="14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4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от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овленному списку</a:t>
                      </a:r>
                      <a:endParaRPr lang="ru-RU" sz="14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869302" y="1989851"/>
            <a:ext cx="11574700" cy="80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Встреча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ю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</a:t>
            </a:r>
            <a:r>
              <a:rPr lang="ru-RU" sz="1760" spc="-8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-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прекрасным весенним днем семья П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тровых с семьей Ивановых в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овом центре. И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е, и д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угие с б</a:t>
            </a:r>
            <a:r>
              <a:rPr lang="ru-RU" sz="1760" spc="-1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льшими сум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ами покупок. Ка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ово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было их взаимное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дивление, </a:t>
            </a:r>
            <a:r>
              <a:rPr lang="ru-RU" sz="1760" spc="-52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 они 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знали, к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и ч</a:t>
            </a:r>
            <a:r>
              <a:rPr lang="ru-RU" sz="1760" spc="-33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4A453D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купил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871111" y="76033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4481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№2:</a:t>
            </a:r>
            <a: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Планирование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201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езонных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покупок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125" name="Table 4"/>
          <p:cNvGraphicFramePr/>
          <p:nvPr>
            <p:extLst>
              <p:ext uri="{D42A27DB-BD31-4B8C-83A1-F6EECF244321}">
                <p14:modId xmlns:p14="http://schemas.microsoft.com/office/powerpoint/2010/main" val="2990375366"/>
              </p:ext>
            </p:extLst>
          </p:nvPr>
        </p:nvGraphicFramePr>
        <p:xfrm>
          <a:off x="945326" y="3121617"/>
          <a:ext cx="11489173" cy="3235107"/>
        </p:xfrm>
        <a:graphic>
          <a:graphicData uri="http://schemas.openxmlformats.org/drawingml/2006/table">
            <a:tbl>
              <a:tblPr/>
              <a:tblGrid>
                <a:gridCol w="5744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5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</a:t>
                      </a:r>
                      <a:r>
                        <a:rPr lang="ru-RU" sz="1600" b="0" strike="noStrike" spc="-9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тровы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Демисезонные сапоги маме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Ивановы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Лыжи и лыжный </a:t>
                      </a:r>
                      <a:r>
                        <a:rPr lang="ru-RU" sz="16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остюм маме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508">
                <a:tc>
                  <a:txBody>
                    <a:bodyPr/>
                    <a:lstStyle/>
                    <a:p>
                      <a:pPr marL="84276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Легкую ку</a:t>
                      </a:r>
                      <a:r>
                        <a:rPr lang="ru-RU" sz="16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тку и спо</a:t>
                      </a:r>
                      <a:r>
                        <a:rPr lang="ru-RU" sz="1600" b="0" strike="noStrike" spc="-1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р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тивный </a:t>
                      </a:r>
                      <a:r>
                        <a:rPr lang="ru-RU" sz="1600" b="0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остюм </a:t>
                      </a:r>
                      <a:r>
                        <a:rPr lang="ru-RU" sz="1600" b="0" strike="noStrike" spc="-2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7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ле</a:t>
                      </a:r>
                      <a:endParaRPr lang="ru-RU" sz="16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912960">
                        <a:lnSpc>
                          <a:spcPct val="100000"/>
                        </a:lnSpc>
                      </a:pP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оньки и новый ш</a:t>
                      </a:r>
                      <a:r>
                        <a:rPr lang="ru-RU" sz="16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льный рю</a:t>
                      </a: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зак Саше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Кроссовки папе</a:t>
                      </a:r>
                      <a:endParaRPr lang="ru-RU" sz="16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94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еплый сви</a:t>
                      </a: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ер папе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Пал</a:t>
                      </a:r>
                      <a:r>
                        <a:rPr lang="ru-RU" sz="16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ь</a:t>
                      </a:r>
                      <a:r>
                        <a:rPr lang="ru-RU" sz="16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 Оле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Зимние сапоги </a:t>
                      </a:r>
                      <a:r>
                        <a:rPr lang="ru-RU" sz="1600" b="0" strike="noStrike" spc="-94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ане</a:t>
                      </a:r>
                      <a:endParaRPr lang="ru-RU" sz="16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 anchor="ctr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2"/>
          <p:cNvSpPr/>
          <p:nvPr/>
        </p:nvSpPr>
        <p:spPr>
          <a:xfrm>
            <a:off x="871672" y="1506121"/>
            <a:ext cx="12425874" cy="1864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079"/>
            <a:r>
              <a:rPr lang="ru-RU" sz="1760" spc="-52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Вопрос:</a:t>
            </a:r>
            <a:r>
              <a:rPr lang="ru-RU" sz="1760" spc="-4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почему Ивановы покупа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ю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вещи, 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орые сейчас не нужны?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994"/>
              </a:spcBef>
            </a:pPr>
            <a:r>
              <a:rPr lang="ru-RU" sz="1760" spc="-58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Отв</a:t>
            </a:r>
            <a:r>
              <a:rPr lang="ru-RU" sz="1760" spc="-69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52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т:</a:t>
            </a:r>
            <a:r>
              <a:rPr lang="ru-RU" sz="1760" spc="-44" dirty="0">
                <a:solidFill>
                  <a:srgbClr val="3EBB95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 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Ивановы покупали сезонные вещи вне сезона п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ом</a:t>
            </a:r>
            <a:r>
              <a:rPr lang="ru-RU" sz="1760" spc="-118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,  ч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акие покупки обычно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оят дешевле, чем в е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раз</a:t>
            </a:r>
            <a:r>
              <a:rPr lang="ru-RU" sz="1760" spc="-69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ар. Они заранее спланировали покупку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о, ч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им понадоби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ся через п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65615">
              <a:spcBef>
                <a:spcPts val="1045"/>
              </a:spcBef>
            </a:pP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Давай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пос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трим, с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семья Ивановых с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ла сэ</a:t>
            </a:r>
            <a:r>
              <a:rPr lang="ru-RU" sz="1760" spc="-52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ономить при 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аких покуп</a:t>
            </a:r>
            <a:r>
              <a:rPr lang="ru-RU" sz="1760" spc="-33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solidFill>
                  <a:srgbClr val="253138"/>
                </a:solidFill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ах.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71672" y="353518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6068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№2:</a:t>
            </a:r>
            <a: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Планирование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201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езонных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покупок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129" name="Table 4"/>
          <p:cNvGraphicFramePr/>
          <p:nvPr>
            <p:extLst>
              <p:ext uri="{D42A27DB-BD31-4B8C-83A1-F6EECF244321}">
                <p14:modId xmlns:p14="http://schemas.microsoft.com/office/powerpoint/2010/main" val="3879944009"/>
              </p:ext>
            </p:extLst>
          </p:nvPr>
        </p:nvGraphicFramePr>
        <p:xfrm>
          <a:off x="871672" y="3569412"/>
          <a:ext cx="9461858" cy="3326063"/>
        </p:xfrm>
        <a:graphic>
          <a:graphicData uri="http://schemas.openxmlformats.org/drawingml/2006/table">
            <a:tbl>
              <a:tblPr/>
              <a:tblGrid>
                <a:gridCol w="4774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0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Ивановы</a:t>
                      </a: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Лыжи и лыжный </a:t>
                      </a:r>
                      <a:r>
                        <a:rPr lang="ru-RU" sz="13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остюм маме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Цена</a:t>
                      </a:r>
                      <a:r>
                        <a:rPr lang="ru-RU" sz="1800" b="0" strike="noStrike" spc="-3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</a:t>
                      </a:r>
                      <a:r>
                        <a:rPr lang="ru-RU" sz="1800" b="0" strike="noStrike" spc="-35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26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езон</a:t>
                      </a:r>
                      <a:endParaRPr lang="ru-RU" sz="18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4000 р.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Цена</a:t>
                      </a:r>
                      <a:r>
                        <a:rPr lang="ru-RU" sz="18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вне</a:t>
                      </a:r>
                      <a:r>
                        <a:rPr lang="ru-RU" sz="1800" b="0" strike="noStrike" spc="-3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 </a:t>
                      </a:r>
                      <a:r>
                        <a:rPr lang="ru-RU" sz="18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с</a:t>
                      </a:r>
                      <a:r>
                        <a:rPr lang="ru-RU" sz="18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езона</a:t>
                      </a: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2500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535320">
                        <a:lnSpc>
                          <a:spcPct val="100000"/>
                        </a:lnSpc>
                      </a:pPr>
                      <a:r>
                        <a:rPr lang="ru-RU" sz="13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оньки и новый ш</a:t>
                      </a:r>
                      <a:r>
                        <a:rPr lang="ru-RU" sz="1300" b="0" strike="noStrike" spc="-26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льный рю</a:t>
                      </a:r>
                      <a:r>
                        <a:rPr lang="ru-RU" sz="13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к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зак Саше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1800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1100 р.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02">
                <a:tc>
                  <a:txBody>
                    <a:bodyPr/>
                    <a:lstStyle/>
                    <a:p>
                      <a:pPr marL="1206000">
                        <a:lnSpc>
                          <a:spcPct val="100000"/>
                        </a:lnSpc>
                      </a:pPr>
                      <a:r>
                        <a:rPr lang="ru-RU" sz="1300" b="0" strike="noStrike" spc="-94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еплый сви</a:t>
                      </a:r>
                      <a:r>
                        <a:rPr lang="ru-RU" sz="1300" b="0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ер папе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1500 р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600 р.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550">
                <a:tc>
                  <a:txBody>
                    <a:bodyPr/>
                    <a:lstStyle/>
                    <a:p>
                      <a:pPr marL="1207080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Зимние сапоги </a:t>
                      </a:r>
                      <a:r>
                        <a:rPr lang="ru-RU" sz="1300" b="0" strike="noStrike" spc="-94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ане</a:t>
                      </a:r>
                      <a:endParaRPr lang="ru-RU" sz="1300" b="0" strike="noStrike" spc="-1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6000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4000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lnB w="2880">
                      <a:solidFill>
                        <a:srgbClr val="FFFFFF"/>
                      </a:solidFill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8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И</a:t>
                      </a:r>
                      <a:r>
                        <a:rPr lang="ru-RU" sz="1300" b="1" strike="noStrike" spc="-15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т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</a:t>
                      </a:r>
                      <a:r>
                        <a:rPr lang="ru-RU" sz="1300" b="1" strike="noStrike" spc="-7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г</a:t>
                      </a: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о: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F782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13300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FFFFFF"/>
                          </a:solidFill>
                          <a:latin typeface="Rubik" panose="02000604000000020004" pitchFamily="2" charset="-79"/>
                          <a:cs typeface="Rubik" panose="02000604000000020004" pitchFamily="2" charset="-79"/>
                        </a:rPr>
                        <a:t>8200 р.</a:t>
                      </a:r>
                      <a:endParaRPr lang="ru-RU" sz="1300" b="0" strike="noStrike" spc="-1" dirty="0">
                        <a:latin typeface="Rubik" panose="02000604000000020004" pitchFamily="2" charset="-79"/>
                        <a:cs typeface="Rubik" panose="02000604000000020004" pitchFamily="2" charset="-79"/>
                      </a:endParaRPr>
                    </a:p>
                  </a:txBody>
                  <a:tcPr marL="114942" marR="114942" marT="57471" marB="57471">
                    <a:lnT w="2880">
                      <a:solidFill>
                        <a:srgbClr val="FFFFFF"/>
                      </a:solidFill>
                    </a:lnT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862061" y="2191225"/>
            <a:ext cx="6680183" cy="3492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5838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Однажды после ш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лы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Иванов решил п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хвас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аться Саше П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тро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 своим приобр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ением, о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ором давно меч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ал: спо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р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тивным велосипедом.</a:t>
            </a:r>
          </a:p>
          <a:p>
            <a:pPr marL="15838"/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Мальчики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ались на нем по очереди, изучая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все в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з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жности велосипеда. Но б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льше все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дивило Сашу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о, 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на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 велосипед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на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опил деньги сам!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>
              <a:spcBef>
                <a:spcPts val="14"/>
              </a:spcBef>
            </a:pP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15838" algn="just"/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Саша был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дивлен и задумчив, а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К</a:t>
            </a:r>
            <a:r>
              <a:rPr lang="ru-RU" sz="1760" spc="-1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ля испытывал чувство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г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ордости за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о, ч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с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м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ог вопл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тить свою мечту в реальность. Как </a:t>
            </a:r>
            <a:r>
              <a:rPr lang="ru-RU" sz="1760" spc="-52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ж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е ему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эт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о </a:t>
            </a:r>
            <a:r>
              <a:rPr lang="ru-RU" sz="1760" spc="-33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у</a:t>
            </a:r>
            <a:r>
              <a:rPr lang="ru-RU" sz="1760" spc="-1" dirty="0">
                <a:latin typeface="Rubik" panose="02000604000000020004" pitchFamily="2" charset="-79"/>
                <a:ea typeface="DejaVu Sans"/>
                <a:cs typeface="Rubik" panose="02000604000000020004" pitchFamily="2" charset="-79"/>
              </a:rPr>
              <a:t>далось?</a:t>
            </a:r>
            <a:endParaRPr lang="ru-RU" sz="1760" spc="-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862061" y="884324"/>
            <a:ext cx="11696430" cy="1586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03">
              <a:lnSpc>
                <a:spcPts val="3317"/>
              </a:lnSpc>
            </a:pP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Жизненная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7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сит</a:t>
            </a:r>
            <a:r>
              <a:rPr lang="ru-RU" sz="3017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</a:t>
            </a:r>
            <a:r>
              <a:rPr lang="ru-RU" sz="3017" spc="-94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ация</a:t>
            </a:r>
            <a:r>
              <a:rPr lang="ru-RU" sz="3017" spc="-75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3017" spc="-8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№3:</a:t>
            </a:r>
            <a: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sz="226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ru-RU" sz="4022" spc="-11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2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</a:t>
            </a:r>
            <a:r>
              <a:rPr lang="ru-RU" sz="4022" spc="-133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опление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б</a:t>
            </a:r>
            <a:r>
              <a:rPr lang="ru-RU" sz="4022" spc="-190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</a:t>
            </a:r>
            <a:r>
              <a:rPr lang="ru-RU" sz="4022" spc="-11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льшую</a:t>
            </a:r>
            <a:r>
              <a:rPr lang="ru-RU" sz="4022" spc="-108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4022" spc="-126" dirty="0">
                <a:solidFill>
                  <a:srgbClr val="04A664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покупку</a:t>
            </a:r>
            <a:endParaRPr lang="ru-RU" sz="4022" spc="-1" dirty="0">
              <a:solidFill>
                <a:srgbClr val="04A664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1030" name="Picture 6" descr="Иконка велосипед - Png картинки и иконки без фона">
            <a:extLst>
              <a:ext uri="{FF2B5EF4-FFF2-40B4-BE49-F238E27FC236}">
                <a16:creationId xmlns:a16="http://schemas.microsoft.com/office/drawing/2014/main" xmlns="" id="{96FD74C2-3836-8E4C-B82B-188DA3D0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06" y="2758698"/>
            <a:ext cx="5275869" cy="52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1364</Words>
  <Application>Microsoft Office PowerPoint</Application>
  <PresentationFormat>Произвольный</PresentationFormat>
  <Paragraphs>228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5-7 класс_pic</dc:title>
  <dc:creator>Зам.дир по УВР</dc:creator>
  <cp:lastModifiedBy>Учитель</cp:lastModifiedBy>
  <cp:revision>17</cp:revision>
  <dcterms:created xsi:type="dcterms:W3CDTF">2020-03-01T15:43:30Z</dcterms:created>
  <dcterms:modified xsi:type="dcterms:W3CDTF">2022-04-18T21:30:09Z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2020-03-01T00:00:00Z</vt:filetime>
  </property>
  <property fmtid="{D5CDD505-2E9C-101B-9397-08002B2CF9AE}" pid="4" name="HyperlinksChanged">
    <vt:bool>false</vt:bool>
  </property>
  <property fmtid="{D5CDD505-2E9C-101B-9397-08002B2CF9AE}" pid="5" name="LastSaved">
    <vt:filetime>2020-03-01T00:00:00Z</vt:filetime>
  </property>
  <property fmtid="{D5CDD505-2E9C-101B-9397-08002B2CF9AE}" pid="6" name="LinksUpToDate">
    <vt:bool>false</vt:bool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</Properties>
</file>