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23"/>
  </p:notesMasterIdLst>
  <p:handoutMasterIdLst>
    <p:handoutMasterId r:id="rId24"/>
  </p:handoutMasterIdLst>
  <p:sldIdLst>
    <p:sldId id="405" r:id="rId2"/>
    <p:sldId id="406" r:id="rId3"/>
    <p:sldId id="407" r:id="rId4"/>
    <p:sldId id="408" r:id="rId5"/>
    <p:sldId id="409" r:id="rId6"/>
    <p:sldId id="410" r:id="rId7"/>
    <p:sldId id="411" r:id="rId8"/>
    <p:sldId id="412" r:id="rId9"/>
    <p:sldId id="413" r:id="rId10"/>
    <p:sldId id="414" r:id="rId11"/>
    <p:sldId id="415" r:id="rId12"/>
    <p:sldId id="416" r:id="rId13"/>
    <p:sldId id="417" r:id="rId14"/>
    <p:sldId id="418" r:id="rId15"/>
    <p:sldId id="419" r:id="rId16"/>
    <p:sldId id="420" r:id="rId17"/>
    <p:sldId id="421" r:id="rId18"/>
    <p:sldId id="422" r:id="rId19"/>
    <p:sldId id="423" r:id="rId20"/>
    <p:sldId id="424" r:id="rId21"/>
    <p:sldId id="285" r:id="rId22"/>
  </p:sldIdLst>
  <p:sldSz cx="13444538" cy="7562850"/>
  <p:notesSz cx="6797675" cy="9926638"/>
  <p:defaultTextStyle>
    <a:defPPr>
      <a:defRPr lang="ru-RU"/>
    </a:defPPr>
    <a:lvl1pPr marL="0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996" userDrawn="1">
          <p15:clr>
            <a:srgbClr val="A4A3A4"/>
          </p15:clr>
        </p15:guide>
        <p15:guide id="2" pos="35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Оксана Кузнецова" initials="O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9E1D"/>
    <a:srgbClr val="4CAF90"/>
    <a:srgbClr val="685BB6"/>
    <a:srgbClr val="40B60F"/>
    <a:srgbClr val="DC7168"/>
    <a:srgbClr val="68AF90"/>
    <a:srgbClr val="A50021"/>
    <a:srgbClr val="CC0000"/>
    <a:srgbClr val="00909B"/>
    <a:srgbClr val="5AB8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16" autoAdjust="0"/>
    <p:restoredTop sz="94610" autoAdjust="0"/>
  </p:normalViewPr>
  <p:slideViewPr>
    <p:cSldViewPr snapToGrid="0" snapToObjects="1">
      <p:cViewPr>
        <p:scale>
          <a:sx n="56" d="100"/>
          <a:sy n="56" d="100"/>
        </p:scale>
        <p:origin x="-78" y="-246"/>
      </p:cViewPr>
      <p:guideLst>
        <p:guide orient="horz" pos="1996"/>
        <p:guide pos="3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391FF979-0CF3-4242-B9EA-B62788A904A2}" type="datetimeFigureOut">
              <a:rPr lang="ru-RU" smtClean="0"/>
              <a:t>19.04.2022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B5978BE8-457B-BD4D-8056-37BC349AF0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20224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557A3A10-BA53-A448-A149-C063BFB04D5F}" type="datetimeFigureOut">
              <a:rPr lang="ru-RU" smtClean="0"/>
              <a:t>19.04.2022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108" tIns="46054" rIns="92108" bIns="4605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77430BBD-B3AD-DA42-B928-D5DC4854607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1387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inansy.name/upravlenie/fakty-ob-jelektronnyh-dengah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337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045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746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1667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4877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091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3311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4560"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0540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1. Прекратить разговор. Позвонить на номер 900 (в случае, если это карта Сбербанка). Заблокировать карту и заказать перевыпуск, если вы назвали мошеннику номер карты и CVС-код, например, и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тд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1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3459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0BBD-B3AD-DA42-B928-D5DC48546076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4968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4560"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1909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4560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https://finuch.ru/lecture/8431</a:t>
            </a:r>
          </a:p>
          <a:p>
            <a:pPr marL="216000" indent="-214560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Цифра из учебника МГУ по финансовой грамотности</a:t>
            </a:r>
          </a:p>
          <a:p>
            <a:pPr marL="216000" indent="-214560">
              <a:lnSpc>
                <a:spcPct val="100000"/>
              </a:lnSpc>
            </a:pP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</a:pP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97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4560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Некоторые примеры известных в России платёжных систем: российская система «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Яндекс.Деньги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», популярная у участников интернет-аукционов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PayPal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, система «с птичьим лицом»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Qiwi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, распространённая в РФ и странах ближнего зарубежья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WebMoney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, менее известные в России, но удобные и прогрессивные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AdvCash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,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Bitcoin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 (не путайте с криптовалютой биткойнами — в данном случае это просто название системы),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Payee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 и другие, а также китайская платежная система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AliPay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, через которую удобно оплачивать заказы на известной торговой площадке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AliEpress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. 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Электронный кошелёк (англ. e-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Purse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 или e-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Wallet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) – это хранилище цифровых денег (электронные деньги в интернете), с помощью которых мы можем осуществлять различные платежи (онлайн-покупки, например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126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бесконтактная банковская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карточка вообще очень удобна. Не нужно ничего никуда засовывать, вспоминать PIN-код, карябать чеки плохо пишущей ручкой, не говоря уже о том, чтобы отсчитывать купюры и копаться по карманам в поисках мелочи. Приложил — и готово.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 замечали вот такой значок на карте?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Можно совсем не носить с собой банковские и скидочные карты, достаточно одного телефона.</a:t>
            </a: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5247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4560"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280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4560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Пример, используя услугу «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Яндекс.такси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» вы можете поделиться баллами с другом на бесплатную поездку.</a:t>
            </a:r>
          </a:p>
          <a:p>
            <a:pPr marL="216000" indent="-214560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Приложение «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Едадил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», экономим на покупках.</a:t>
            </a:r>
          </a:p>
          <a:p>
            <a:pPr marL="216000" indent="-214560">
              <a:lnSpc>
                <a:spcPct val="100000"/>
              </a:lnSpc>
            </a:pP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090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Сабо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живая легенда в мире криптографии и криптовалют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Сатоши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Накамото (англ.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Satoshi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Nakamoto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— псевдоним человека или группы людей, разработавших протокол криптовалюты биткойн и создавших первую версию программного обеспечения, в котором этот протокол был реализован. Было предпринято несколько попыток раскрыть реальную личность или группу, стоящую за этим именем, но ни одна из них не привела к успеху.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https://finansy.name/upravlenie/fakty-ob-jelektronnyh-dengah.html</a:t>
            </a:r>
            <a:endParaRPr lang="ru-RU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цифровые деньги — это цифровой актив, а не деньги.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9934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6433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F437BA-F0C7-3843-82C3-A03BD3D32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1238250"/>
            <a:ext cx="10082212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22E38E8-6E28-5E40-9261-4C3575EF67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1163" y="3971925"/>
            <a:ext cx="10082212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D3AB4CD-EB7A-E34B-8C29-B302642ED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0363-CC15-1A4F-8770-FCC38067887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F3ABC8D-7799-4A4B-A6E9-D825D5271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11F5A92-265E-2D48-9798-0DABEC2FF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DE4D-8807-1741-8B7A-A89BF9CDB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54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DA0652-7433-C94F-9ADC-DC1C342D7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37627CA-000A-8F42-8E3B-7B9C9A6C3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1245EF-30E3-3949-9D0D-017F2D4FE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0363-CC15-1A4F-8770-FCC38067887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A70D6AD-3D56-9647-99C5-D09814EEE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D5209F9-DA73-304E-A2AE-421B1FE6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DE4D-8807-1741-8B7A-A89BF9CDB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949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A89506C-06C2-3944-AE39-A72493D95D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21838" y="403225"/>
            <a:ext cx="2898775" cy="64087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B274F0F-5AAA-C841-BD56-8EADB28C06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23925" y="403225"/>
            <a:ext cx="8545513" cy="64087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5FEFCDC-A3CA-7941-A59F-5EE26E82A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0363-CC15-1A4F-8770-FCC38067887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B9BEC3E-8E86-7C4A-802A-79111E92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DD4B875-5E5D-2A42-9382-66BE226C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DE4D-8807-1741-8B7A-A89BF9CDB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496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745329" y="3173949"/>
            <a:ext cx="8005502" cy="1893351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3522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2183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63101" y="1295400"/>
            <a:ext cx="12100084" cy="695960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2516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563103" y="1991360"/>
            <a:ext cx="5753214" cy="4729108"/>
          </a:xfrm>
          <a:prstGeom prst="rect">
            <a:avLst/>
          </a:prstGeom>
        </p:spPr>
        <p:txBody>
          <a:bodyPr lIns="99551" tIns="49775" rIns="99551" bIns="49775"/>
          <a:lstStyle>
            <a:lvl1pPr marL="213654" indent="-213654" algn="l">
              <a:buClr>
                <a:srgbClr val="00909B"/>
              </a:buClr>
              <a:tabLst/>
              <a:defRPr sz="1509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5BBAE696-C829-0C4F-9439-428BA4B66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635">
                <a:solidFill>
                  <a:schemeClr val="tx2"/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xmlns="" id="{D1AB3155-599C-F14A-973B-CFDCFD35111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726064" y="1991360"/>
            <a:ext cx="5753214" cy="4729108"/>
          </a:xfrm>
          <a:prstGeom prst="rect">
            <a:avLst/>
          </a:prstGeom>
        </p:spPr>
        <p:txBody>
          <a:bodyPr lIns="99551" tIns="49775" rIns="99551" bIns="49775"/>
          <a:lstStyle>
            <a:lvl1pPr marL="213654" indent="-213654" algn="l">
              <a:buClr>
                <a:srgbClr val="00909B"/>
              </a:buClr>
              <a:tabLst/>
              <a:defRPr sz="1509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49362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423">
          <p15:clr>
            <a:srgbClr val="FBAE40"/>
          </p15:clr>
        </p15:guide>
        <p15:guide id="2" pos="4234">
          <p15:clr>
            <a:srgbClr val="FBAE40"/>
          </p15:clr>
        </p15:guide>
        <p15:guide id="3" pos="355">
          <p15:clr>
            <a:srgbClr val="FBAE40"/>
          </p15:clr>
        </p15:guide>
        <p15:guide id="4" pos="8314">
          <p15:clr>
            <a:srgbClr val="FBAE40"/>
          </p15:clr>
        </p15:guide>
        <p15:guide id="5" orient="horz" pos="127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1">
            <a:extLst>
              <a:ext uri="{FF2B5EF4-FFF2-40B4-BE49-F238E27FC236}">
                <a16:creationId xmlns:a16="http://schemas.microsoft.com/office/drawing/2014/main" xmlns="" id="{6BFDBE9B-E012-8F4F-92A1-4B424B67D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5965" y="3781425"/>
            <a:ext cx="6632611" cy="762000"/>
          </a:xfrm>
          <a:prstGeom prst="rect">
            <a:avLst/>
          </a:prstGeom>
          <a:solidFill>
            <a:schemeClr val="bg1"/>
          </a:solidFill>
        </p:spPr>
        <p:txBody>
          <a:bodyPr vert="horz" lIns="99551" tIns="49775" rIns="99551" bIns="49775" anchor="ctr" anchorCtr="0"/>
          <a:lstStyle>
            <a:lvl1pPr algn="ctr">
              <a:defRPr sz="3522" b="1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05874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63101" y="1295400"/>
            <a:ext cx="12100084" cy="695960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2516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563102" y="1991360"/>
            <a:ext cx="7066318" cy="4993640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buClr>
                <a:srgbClr val="00909B"/>
              </a:buClr>
              <a:buNone/>
              <a:tabLst/>
              <a:defRPr sz="1509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dirty="0"/>
              <a:t>ТЕКСТ</a:t>
            </a:r>
          </a:p>
          <a:p>
            <a:pPr lvl="0"/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5BBAE696-C829-0C4F-9439-428BA4B66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635">
                <a:solidFill>
                  <a:schemeClr val="tx2"/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3BA8635C-D07A-AD46-B035-DB9CE6236F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27026" y="1990780"/>
            <a:ext cx="5071903" cy="4691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ФОТО</a:t>
            </a:r>
          </a:p>
          <a:p>
            <a:endParaRPr lang="x-non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9921419B-0921-BD49-A058-CA3D0ED496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7026" y="6804660"/>
            <a:ext cx="5071903" cy="180340"/>
          </a:xfrm>
          <a:prstGeom prst="rect">
            <a:avLst/>
          </a:prstGeom>
        </p:spPr>
        <p:txBody>
          <a:bodyPr/>
          <a:lstStyle>
            <a:lvl1pPr marL="7987" indent="0">
              <a:buNone/>
              <a:tabLst/>
              <a:defRPr sz="1006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Подпись к фото</a:t>
            </a:r>
          </a:p>
        </p:txBody>
      </p:sp>
    </p:spTree>
    <p:extLst>
      <p:ext uri="{BB962C8B-B14F-4D97-AF65-F5344CB8AC3E}">
        <p14:creationId xmlns:p14="http://schemas.microsoft.com/office/powerpoint/2010/main" val="12428449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400" userDrawn="1">
          <p15:clr>
            <a:srgbClr val="FBAE40"/>
          </p15:clr>
        </p15:guide>
        <p15:guide id="2" pos="5119" userDrawn="1">
          <p15:clr>
            <a:srgbClr val="FBAE40"/>
          </p15:clr>
        </p15:guide>
        <p15:guide id="3" pos="355" userDrawn="1">
          <p15:clr>
            <a:srgbClr val="FBAE40"/>
          </p15:clr>
        </p15:guide>
        <p15:guide id="4" pos="4805" userDrawn="1">
          <p15:clr>
            <a:srgbClr val="FBAE40"/>
          </p15:clr>
        </p15:guide>
        <p15:guide id="5" pos="831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звание 1">
            <a:extLst>
              <a:ext uri="{FF2B5EF4-FFF2-40B4-BE49-F238E27FC236}">
                <a16:creationId xmlns:a16="http://schemas.microsoft.com/office/drawing/2014/main" xmlns="" id="{E912C3D7-9E49-C945-B16D-34E187041C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329" y="3173949"/>
            <a:ext cx="8005502" cy="1893351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4277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1811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B34387-862C-754F-AA18-5963C03E4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5D4A9D-C4D3-E24B-842E-181F66A27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606B0D3-5C49-2F47-B243-C34AB9337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0363-CC15-1A4F-8770-FCC38067887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FD52197-5120-C949-94E5-2F714D846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93C768-8B5D-C947-814A-301F24F11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DE4D-8807-1741-8B7A-A89BF9CDB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811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B0FD74-1C11-A842-8177-28692306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75" y="1885950"/>
            <a:ext cx="11595100" cy="31448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B721128-8A6A-0645-AD6E-D8D8131A5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7575" y="5060950"/>
            <a:ext cx="11595100" cy="16541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B24C730-748C-7543-BED7-3837EF50F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0363-CC15-1A4F-8770-FCC38067887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6BFB48C-5B36-6748-91BF-A3995655D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3AB22F7-43B9-0640-8590-18C6A57CF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DE4D-8807-1741-8B7A-A89BF9CDB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759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89FE1A-159A-7E49-B9BF-12B37A5CF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0DEE352-3E90-6C40-96F3-93EC6E75F8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3925" y="2012950"/>
            <a:ext cx="5721350" cy="47990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83C3017-4050-4F44-B3D1-46FAF8994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97675" y="2012950"/>
            <a:ext cx="5722938" cy="47990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06C97B9-615B-0F4C-B706-348C5A065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0363-CC15-1A4F-8770-FCC38067887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53B63EC-E726-F444-BB5B-A8048317E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2735370-C58E-CA48-ADA5-367574E4B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DE4D-8807-1741-8B7A-A89BF9CDB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15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717B61-C501-C748-B403-51D292DB5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13" y="403225"/>
            <a:ext cx="1159668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89F81B2-0F21-C74D-A02F-8412E3C7D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513" y="1854200"/>
            <a:ext cx="56880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FD44CEA-550F-844D-B449-C07875F767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513" y="2762250"/>
            <a:ext cx="5688012" cy="4064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B4C75A4-ABE3-EF4D-81CE-F034D89C4D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5613" y="1854200"/>
            <a:ext cx="5716587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866111F-3409-764F-B659-B7C6E22E24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05613" y="2762250"/>
            <a:ext cx="5716587" cy="4064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6DE09F6-9186-2644-A351-C859A54F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0363-CC15-1A4F-8770-FCC38067887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E2E2774-CF9A-514A-95F6-1FAF0B0CB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01B68CF-7FD9-814E-B258-3D1F492F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DE4D-8807-1741-8B7A-A89BF9CDB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522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9531C1-4822-3D47-9BC0-E72F061B0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F455AF2-1A00-B84D-9B6C-5B61D5E42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0363-CC15-1A4F-8770-FCC38067887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360D7E3-AEC4-7E4F-A46E-22BFDF831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614FBDA-0696-2B42-B7AF-94584246D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DE4D-8807-1741-8B7A-A89BF9CDB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405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8A2B497-F4B8-914B-B1EC-F5544B22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0363-CC15-1A4F-8770-FCC38067887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B672DCE-BE7E-DA4F-8617-DFE2994C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287ACBE-DC41-644F-AD72-1AC19C915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DE4D-8807-1741-8B7A-A89BF9CDB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263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B56287-7DE7-6440-A6FA-CF4DB09AF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13" y="504825"/>
            <a:ext cx="4337050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8BD588F-08B6-EA44-9272-39F0E4D01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0" y="1089025"/>
            <a:ext cx="6807200" cy="5373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153EAB6-FA92-2941-8D6A-1BB3906B5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5513" y="2268538"/>
            <a:ext cx="4337050" cy="4203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0701980-E82F-2F46-80A0-31EFDBBD7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0363-CC15-1A4F-8770-FCC38067887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4426BDF-DC71-6C42-9E22-84187494A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8C6971C-4B7E-2849-B0C4-435650697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DE4D-8807-1741-8B7A-A89BF9CDB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634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A709B6-4E6F-764C-BE78-A2C7904B0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13" y="504825"/>
            <a:ext cx="4337050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E7A698A-DCCC-9E42-B565-17BC3FFC08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15000" y="1089025"/>
            <a:ext cx="6807200" cy="53736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F3B5408-6654-6D41-AF17-75BA865CF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5513" y="2268538"/>
            <a:ext cx="4337050" cy="4203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74EF930-CEF5-1C4D-A28C-58719AD57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0363-CC15-1A4F-8770-FCC38067887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5520D27-6844-2E40-9703-4AB0EE6C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58044CC-0DB7-1C4D-A5E9-444EA846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DE4D-8807-1741-8B7A-A89BF9CDB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93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600AE6-E26A-CC40-A1BE-21BC0D62E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403225"/>
            <a:ext cx="11596688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9C452F0-D9DC-5648-8956-DD378389F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25" y="2012950"/>
            <a:ext cx="11596688" cy="4799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A9A1F9F-B72A-BC46-ADEF-790EFDF5CA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925" y="7010400"/>
            <a:ext cx="30257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D0363-CC15-1A4F-8770-FCC38067887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B226091-DF7B-E94B-A827-57E46194AE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2938" y="7010400"/>
            <a:ext cx="45386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D8FCA48-5A7F-6A4F-B88E-3377CA744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4838" y="7010400"/>
            <a:ext cx="30257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CDE4D-8807-1741-8B7A-A89BF9CDB97F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Google Shape;9;p23">
            <a:extLst>
              <a:ext uri="{FF2B5EF4-FFF2-40B4-BE49-F238E27FC236}">
                <a16:creationId xmlns:a16="http://schemas.microsoft.com/office/drawing/2014/main" xmlns="" id="{6D7AE543-95EF-814E-A0A9-224D443C5F47}"/>
              </a:ext>
            </a:extLst>
          </p:cNvPr>
          <p:cNvPicPr preferRelativeResize="0"/>
          <p:nvPr userDrawn="1"/>
        </p:nvPicPr>
        <p:blipFill rotWithShape="1">
          <a:blip r:embed="rId18">
            <a:alphaModFix/>
          </a:blip>
          <a:srcRect/>
          <a:stretch/>
        </p:blipFill>
        <p:spPr>
          <a:xfrm>
            <a:off x="4763" y="150812"/>
            <a:ext cx="13439775" cy="7432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189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57" r:id="rId15"/>
    <p:sldLayoutId id="214748365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633948" y="2375889"/>
            <a:ext cx="6516539" cy="32562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948" y="2272249"/>
            <a:ext cx="10402352" cy="1893351"/>
          </a:xfrm>
        </p:spPr>
        <p:txBody>
          <a:bodyPr>
            <a:normAutofit fontScale="90000"/>
          </a:bodyPr>
          <a:lstStyle/>
          <a:p>
            <a:pPr lvl="0"/>
            <a:r>
              <a:rPr lang="ru-RU" sz="44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Финансовая грамотность </a:t>
            </a:r>
            <a:br>
              <a:rPr lang="ru-RU" sz="44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</a:br>
            <a:r>
              <a:rPr lang="ru-RU" sz="44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в цифровом формате – </a:t>
            </a:r>
            <a:r>
              <a:rPr lang="en-US" sz="44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/>
            </a:r>
            <a:br>
              <a:rPr lang="en-US" sz="44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</a:br>
            <a:r>
              <a:rPr lang="ru-RU" sz="44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будь в курсе!</a:t>
            </a:r>
          </a:p>
        </p:txBody>
      </p:sp>
    </p:spTree>
    <p:extLst>
      <p:ext uri="{BB962C8B-B14F-4D97-AF65-F5344CB8AC3E}">
        <p14:creationId xmlns:p14="http://schemas.microsoft.com/office/powerpoint/2010/main" val="62132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84"/>
    </mc:Choice>
    <mc:Fallback xmlns="">
      <p:transition spd="slow" advTm="7938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7" t="15030" r="17401" b="1425"/>
          <a:stretch/>
        </p:blipFill>
        <p:spPr>
          <a:xfrm>
            <a:off x="6300767" y="487572"/>
            <a:ext cx="5223737" cy="8051147"/>
          </a:xfrm>
          <a:prstGeom prst="rect">
            <a:avLst/>
          </a:prstGeom>
          <a:effectLst/>
        </p:spPr>
      </p:pic>
      <p:sp>
        <p:nvSpPr>
          <p:cNvPr id="24" name="Прямоугольник 23"/>
          <p:cNvSpPr/>
          <p:nvPr/>
        </p:nvSpPr>
        <p:spPr>
          <a:xfrm rot="10800000">
            <a:off x="6294990" y="487572"/>
            <a:ext cx="5226121" cy="6418196"/>
          </a:xfrm>
          <a:prstGeom prst="rect">
            <a:avLst/>
          </a:prstGeom>
          <a:gradFill>
            <a:gsLst>
              <a:gs pos="48000">
                <a:schemeClr val="accent3">
                  <a:alpha val="58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5" r="10572"/>
          <a:stretch/>
        </p:blipFill>
        <p:spPr>
          <a:xfrm>
            <a:off x="597827" y="1476088"/>
            <a:ext cx="6887122" cy="6593072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 rot="10800000">
            <a:off x="738165" y="1514232"/>
            <a:ext cx="6420317" cy="6440259"/>
          </a:xfrm>
          <a:prstGeom prst="ellipse">
            <a:avLst/>
          </a:prstGeom>
          <a:gradFill>
            <a:gsLst>
              <a:gs pos="48000">
                <a:schemeClr val="accent3">
                  <a:alpha val="49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974" y="365066"/>
            <a:ext cx="5589695" cy="1046672"/>
          </a:xfrm>
        </p:spPr>
        <p:txBody>
          <a:bodyPr/>
          <a:lstStyle/>
          <a:p>
            <a:r>
              <a:rPr lang="ru-RU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ОТ ИНФОРМАЦИОННОЙ ЭРЫ </a:t>
            </a:r>
            <a:r>
              <a:rPr lang="en-US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/>
            </a:r>
            <a:br>
              <a:rPr lang="en-US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</a:br>
            <a:r>
              <a:rPr lang="ru-RU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К ЦИФРОВОЙ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0"/>
          </p:nvPr>
        </p:nvSpPr>
        <p:spPr>
          <a:xfrm>
            <a:off x="1790281" y="2689604"/>
            <a:ext cx="3687624" cy="317463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893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DejaVu Sans"/>
                <a:cs typeface="Rubik" panose="02000604000000020004" pitchFamily="2" charset="-79"/>
              </a:rPr>
              <a:t>ИНФОРМАЦИОННАЯ</a:t>
            </a:r>
          </a:p>
          <a:p>
            <a:pPr marL="0" indent="0">
              <a:buNone/>
            </a:pPr>
            <a:r>
              <a:rPr lang="ru-RU" sz="2893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DejaVu Sans"/>
                <a:cs typeface="Rubik" panose="02000604000000020004" pitchFamily="2" charset="-79"/>
              </a:rPr>
              <a:t>ЭРА</a:t>
            </a:r>
            <a:endParaRPr lang="en-US" sz="2893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DejaVu Sans"/>
              <a:cs typeface="Rubik" panose="02000604000000020004" pitchFamily="2" charset="-79"/>
            </a:endParaRPr>
          </a:p>
          <a:p>
            <a:pPr marL="0" indent="0">
              <a:buNone/>
            </a:pPr>
            <a:r>
              <a:rPr lang="ru-RU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DejaVu Sans"/>
                <a:cs typeface="Rubik" panose="02000604000000020004" pitchFamily="2" charset="-79"/>
              </a:rPr>
              <a:t>1990</a:t>
            </a:r>
            <a:r>
              <a:rPr lang="en-US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DejaVu Sans"/>
                <a:cs typeface="Rubik" panose="02000604000000020004" pitchFamily="2" charset="-79"/>
              </a:rPr>
              <a:t> – </a:t>
            </a:r>
            <a:r>
              <a:rPr lang="ru-RU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DejaVu Sans"/>
                <a:cs typeface="Rubik" panose="02000604000000020004" pitchFamily="2" charset="-79"/>
              </a:rPr>
              <a:t>2010 </a:t>
            </a:r>
            <a:endParaRPr lang="en-US" sz="2012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DejaVu Sans"/>
              <a:cs typeface="Rubik" panose="02000604000000020004" pitchFamily="2" charset="-79"/>
            </a:endParaRPr>
          </a:p>
          <a:p>
            <a:pPr marL="0" indent="0">
              <a:buNone/>
            </a:pPr>
            <a:endParaRPr lang="en-US" sz="2012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DejaVu Sans"/>
              <a:cs typeface="Rubik" panose="02000604000000020004" pitchFamily="2" charset="-79"/>
            </a:endParaRPr>
          </a:p>
          <a:p>
            <a:pPr marL="0" indent="0">
              <a:buNone/>
            </a:pPr>
            <a:r>
              <a:rPr lang="en-US" sz="2012" dirty="0">
                <a:solidFill>
                  <a:schemeClr val="bg1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2015 </a:t>
            </a:r>
            <a:r>
              <a:rPr lang="ru-RU" sz="2012" dirty="0">
                <a:solidFill>
                  <a:schemeClr val="bg1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год стал началом  роста цифровых инноваций. </a:t>
            </a:r>
          </a:p>
          <a:p>
            <a:pPr marL="0" indent="0">
              <a:buNone/>
            </a:pPr>
            <a:r>
              <a:rPr lang="ru-RU" sz="2012" spc="-1" dirty="0">
                <a:solidFill>
                  <a:srgbClr val="222222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DejaVu Sans"/>
                <a:cs typeface="Rubik" panose="02000604000000020004" pitchFamily="2" charset="-79"/>
              </a:rPr>
              <a:t>   </a:t>
            </a:r>
            <a:endParaRPr lang="ru-RU" sz="2012" dirty="0"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34" name="Объект 6"/>
          <p:cNvSpPr txBox="1">
            <a:spLocks/>
          </p:cNvSpPr>
          <p:nvPr/>
        </p:nvSpPr>
        <p:spPr>
          <a:xfrm>
            <a:off x="7318359" y="1564434"/>
            <a:ext cx="5256250" cy="1336747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93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ea typeface="Tahoma"/>
              </a:rPr>
              <a:t>ЦИФРОВАЯ ЭРА</a:t>
            </a:r>
            <a:endParaRPr lang="en-US" sz="2893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ea typeface="Tahoma"/>
            </a:endParaRPr>
          </a:p>
          <a:p>
            <a:pPr marL="0" indent="0">
              <a:buNone/>
            </a:pPr>
            <a:r>
              <a:rPr lang="ru-RU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2010</a:t>
            </a:r>
            <a:r>
              <a:rPr lang="en-US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– </a:t>
            </a:r>
            <a:r>
              <a:rPr lang="ru-RU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2030 </a:t>
            </a:r>
            <a:endParaRPr lang="ru-RU" sz="2012" dirty="0">
              <a:solidFill>
                <a:schemeClr val="bg1"/>
              </a:solidFill>
            </a:endParaRPr>
          </a:p>
        </p:txBody>
      </p:sp>
      <p:sp>
        <p:nvSpPr>
          <p:cNvPr id="35" name="Дуга 34"/>
          <p:cNvSpPr/>
          <p:nvPr/>
        </p:nvSpPr>
        <p:spPr>
          <a:xfrm rot="12842287" flipH="1">
            <a:off x="3174334" y="-1242730"/>
            <a:ext cx="5424229" cy="5424229"/>
          </a:xfrm>
          <a:prstGeom prst="arc">
            <a:avLst/>
          </a:prstGeom>
          <a:ln w="12700">
            <a:solidFill>
              <a:schemeClr val="bg1"/>
            </a:solidFill>
            <a:headEnd type="oval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</p:spTree>
    <p:extLst>
      <p:ext uri="{BB962C8B-B14F-4D97-AF65-F5344CB8AC3E}">
        <p14:creationId xmlns:p14="http://schemas.microsoft.com/office/powerpoint/2010/main" val="155640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47"/>
    </mc:Choice>
    <mc:Fallback xmlns="">
      <p:transition spd="slow" advTm="6704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r="10465"/>
          <a:stretch/>
        </p:blipFill>
        <p:spPr>
          <a:xfrm>
            <a:off x="0" y="834835"/>
            <a:ext cx="5579684" cy="705614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61359" y="597206"/>
            <a:ext cx="4699843" cy="875403"/>
          </a:xfrm>
        </p:spPr>
        <p:txBody>
          <a:bodyPr/>
          <a:lstStyle/>
          <a:p>
            <a:r>
              <a:rPr lang="ru-RU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А ЗНАЕТЕ ЛИ ВЫ, ЧТО: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0"/>
          </p:nvPr>
        </p:nvSpPr>
        <p:spPr>
          <a:xfrm>
            <a:off x="5461359" y="1715609"/>
            <a:ext cx="7138944" cy="594843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12" b="1" spc="-1" dirty="0" err="1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Google</a:t>
            </a:r>
            <a:r>
              <a:rPr lang="ru-RU" sz="2012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 </a:t>
            </a: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приобрёл в 2014 году сервис </a:t>
            </a:r>
            <a:r>
              <a:rPr lang="en-US" sz="2012" dirty="0">
                <a:latin typeface="Rubik" panose="02000604000000020004" pitchFamily="2" charset="-79"/>
                <a:cs typeface="Rubik" panose="02000604000000020004" pitchFamily="2" charset="-79"/>
              </a:rPr>
              <a:t>YouTube</a:t>
            </a: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 и получил доступ к большому объёму информации. С помощью </a:t>
            </a:r>
            <a:r>
              <a:rPr lang="ru-RU" sz="2012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нейросетей</a:t>
            </a: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алгоритмы смогли, анализируя видео, определять, что вот этот объект есть человек, </a:t>
            </a:r>
            <a:endParaRPr lang="en-US" sz="2012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а вот этот </a:t>
            </a:r>
            <a:r>
              <a:rPr lang="en-US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– </a:t>
            </a: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кошка. </a:t>
            </a:r>
            <a:endParaRPr lang="en-US" sz="2012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12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Порядка 11-12 </a:t>
            </a:r>
            <a:r>
              <a:rPr lang="ru-RU" sz="2012" b="1" spc="-1" dirty="0" err="1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лайков</a:t>
            </a: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в </a:t>
            </a:r>
            <a:r>
              <a:rPr lang="ru-RU" sz="2012" b="1" spc="-1" dirty="0" err="1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Facebook</a:t>
            </a:r>
            <a:r>
              <a:rPr lang="ru-RU" sz="2012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 </a:t>
            </a: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– достаточно, чтобы понимать вашу личность так же, как вас знают ваши друзья; 230 </a:t>
            </a:r>
            <a:r>
              <a:rPr lang="ru-RU" sz="2012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лайков</a:t>
            </a: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– так же, как ваши близкие</a:t>
            </a:r>
            <a:endParaRPr lang="en-US" sz="2012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(с оценками мужа/жены).   </a:t>
            </a:r>
            <a:endParaRPr lang="en-US" sz="2012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12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b="1" spc="-1" dirty="0" err="1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Психотип</a:t>
            </a: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человека </a:t>
            </a: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легко считывается </a:t>
            </a:r>
            <a:endParaRPr lang="en-US" sz="2012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с фото: 60 тыс. снимков – с оценками друга.</a:t>
            </a:r>
            <a:endParaRPr lang="en-US" sz="2012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12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Всё это позволяет определить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12" b="1" spc="-1" dirty="0" err="1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психотип</a:t>
            </a: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человека </a:t>
            </a: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и создавать представление о том, что из себя представляет тот или иной человек!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626" y="5410852"/>
            <a:ext cx="2512058" cy="215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2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07"/>
    </mc:Choice>
    <mc:Fallback xmlns="">
      <p:transition spd="slow" advTm="4860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1349" y="370191"/>
            <a:ext cx="12100084" cy="1061985"/>
          </a:xfrm>
        </p:spPr>
        <p:txBody>
          <a:bodyPr>
            <a:normAutofit/>
          </a:bodyPr>
          <a:lstStyle/>
          <a:p>
            <a:pPr lvl="0"/>
            <a: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ЗА СЛЕДУЮЩИЕ 10 ЛЕТ </a:t>
            </a:r>
            <a:r>
              <a:rPr lang="en-US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/>
            </a:r>
            <a:br>
              <a:rPr lang="en-US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</a:br>
            <a: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ТЕХНОЛОГИИ РАДИКАЛЬНО ИЗМЕНЯТ НАШ МИР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756629" y="3165608"/>
            <a:ext cx="6038361" cy="487669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Как удобен </a:t>
            </a:r>
            <a:r>
              <a:rPr lang="ru-RU" sz="1761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сервис </a:t>
            </a:r>
            <a:r>
              <a:rPr lang="en-US" sz="1761" b="1" dirty="0"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Uber</a:t>
            </a:r>
            <a:endParaRPr lang="ru-RU" sz="1761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(крупнейший пассажирский автоперевозчик,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не владеет ни одной машиной). Сел и поехал!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За тебя знают, куда тебя</a:t>
            </a:r>
            <a:r>
              <a:rPr lang="en-US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везти; доставать 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деньги</a:t>
            </a:r>
            <a:r>
              <a:rPr lang="en-US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и оплачивать поездку не нужно</a:t>
            </a:r>
            <a:r>
              <a:rPr lang="en-US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– </a:t>
            </a: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всё уже свершилось.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У </a:t>
            </a:r>
            <a:r>
              <a:rPr lang="ru-RU" sz="176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банков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 останется только одна</a:t>
            </a:r>
            <a:r>
              <a:rPr lang="ru-RU" sz="176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 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функция </a:t>
            </a:r>
            <a:r>
              <a:rPr lang="ru-RU" sz="176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–</a:t>
            </a:r>
            <a:r>
              <a:rPr lang="en-US" sz="176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</a:t>
            </a:r>
            <a:endParaRPr lang="ru-RU" sz="1761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хранение наличных денег</a:t>
            </a:r>
            <a:r>
              <a:rPr lang="ru-RU" sz="176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.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Больше они ни для чего не будут нужны.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</p:txBody>
      </p:sp>
      <p:sp>
        <p:nvSpPr>
          <p:cNvPr id="12" name="Объект 3"/>
          <p:cNvSpPr>
            <a:spLocks noGrp="1"/>
          </p:cNvSpPr>
          <p:nvPr>
            <p:ph idx="11"/>
          </p:nvPr>
        </p:nvSpPr>
        <p:spPr>
          <a:xfrm>
            <a:off x="6559791" y="3165608"/>
            <a:ext cx="6249463" cy="452365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1761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Умные продукты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. Вот было бы здорово: приходишь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 магазин, а тебя камера распознаёт, информирует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о поступлении товаров, которые тебе необходимы.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Или ещё лучше: холодильник сам решает, какой товар закончился, информирует об этом магазин, и, как только ты приходишь домой,</a:t>
            </a:r>
            <a:r>
              <a:rPr lang="en-US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–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тебе уже всё доставили,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и все платежи уже проведены.</a:t>
            </a: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75 % приложений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, поддерживающих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цифровой бизнес.</a:t>
            </a: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pic>
        <p:nvPicPr>
          <p:cNvPr id="252" name="Рисунок 12"/>
          <p:cNvPicPr/>
          <p:nvPr/>
        </p:nvPicPr>
        <p:blipFill>
          <a:blip r:embed="rId3" cstate="print"/>
          <a:stretch/>
        </p:blipFill>
        <p:spPr>
          <a:xfrm>
            <a:off x="898535" y="5052816"/>
            <a:ext cx="1505268" cy="1102278"/>
          </a:xfrm>
          <a:prstGeom prst="rect">
            <a:avLst/>
          </a:prstGeom>
          <a:ln>
            <a:noFill/>
          </a:ln>
        </p:spPr>
      </p:pic>
      <p:pic>
        <p:nvPicPr>
          <p:cNvPr id="249" name="Рисунок 4"/>
          <p:cNvPicPr/>
          <p:nvPr/>
        </p:nvPicPr>
        <p:blipFill>
          <a:blip r:embed="rId4" cstate="print"/>
          <a:stretch/>
        </p:blipFill>
        <p:spPr>
          <a:xfrm>
            <a:off x="907017" y="1880300"/>
            <a:ext cx="1621554" cy="1173167"/>
          </a:xfrm>
          <a:prstGeom prst="rect">
            <a:avLst/>
          </a:prstGeom>
          <a:ln>
            <a:noFill/>
          </a:ln>
        </p:spPr>
      </p:pic>
      <p:pic>
        <p:nvPicPr>
          <p:cNvPr id="250" name="Рисунок 7"/>
          <p:cNvPicPr/>
          <p:nvPr/>
        </p:nvPicPr>
        <p:blipFill>
          <a:blip r:embed="rId5" cstate="print"/>
          <a:stretch/>
        </p:blipFill>
        <p:spPr>
          <a:xfrm>
            <a:off x="6709790" y="1849330"/>
            <a:ext cx="1629637" cy="1250144"/>
          </a:xfrm>
          <a:prstGeom prst="rect">
            <a:avLst/>
          </a:prstGeom>
          <a:ln>
            <a:noFill/>
          </a:ln>
        </p:spPr>
      </p:pic>
      <p:pic>
        <p:nvPicPr>
          <p:cNvPr id="251" name="Рисунок 10"/>
          <p:cNvPicPr/>
          <p:nvPr/>
        </p:nvPicPr>
        <p:blipFill>
          <a:blip r:embed="rId6" cstate="print"/>
          <a:stretch/>
        </p:blipFill>
        <p:spPr>
          <a:xfrm>
            <a:off x="6742830" y="5052816"/>
            <a:ext cx="1596597" cy="1061215"/>
          </a:xfrm>
          <a:prstGeom prst="rect">
            <a:avLst/>
          </a:prstGeom>
          <a:ln>
            <a:noFill/>
          </a:ln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714030" y="1825270"/>
            <a:ext cx="0" cy="306416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531391" y="1849330"/>
            <a:ext cx="0" cy="324875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14030" y="5484946"/>
            <a:ext cx="0" cy="198880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531391" y="5484946"/>
            <a:ext cx="0" cy="198880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5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71"/>
    </mc:Choice>
    <mc:Fallback xmlns="">
      <p:transition spd="slow" advTm="5587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73635" y="1808413"/>
            <a:ext cx="8270178" cy="30591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4501" y="297037"/>
            <a:ext cx="12100084" cy="1309718"/>
          </a:xfrm>
        </p:spPr>
        <p:txBody>
          <a:bodyPr>
            <a:normAutofit/>
          </a:bodyPr>
          <a:lstStyle/>
          <a:p>
            <a:pPr lvl="0"/>
            <a: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ЗА СЛЕДУЮЩИЕ 10 ЛЕТ </a:t>
            </a:r>
            <a:b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</a:br>
            <a: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ТЕХНОЛОГИИ РАДИКАЛЬНО ИЗМЕНЯТ НАШ МИР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762731" y="1975296"/>
            <a:ext cx="6336662" cy="309394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Компании, развивающие AL (искусственный интеллект), отмечают, что:</a:t>
            </a:r>
          </a:p>
          <a:p>
            <a:pPr marL="0" indent="0">
              <a:spcBef>
                <a:spcPts val="0"/>
              </a:spcBef>
              <a:buNone/>
            </a:pPr>
            <a:endParaRPr lang="ru-RU" sz="2012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потребители будут покупать товары и услуги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через “цифрового посредника”; основной актив —это цифровые платформы; Мобильные приложения умирают, им на смену придут другие технологии – в первую очередь чат-боты.</a:t>
            </a:r>
          </a:p>
        </p:txBody>
      </p:sp>
      <p:sp>
        <p:nvSpPr>
          <p:cNvPr id="10" name="Объект 3"/>
          <p:cNvSpPr>
            <a:spLocks noGrp="1"/>
          </p:cNvSpPr>
          <p:nvPr>
            <p:ph idx="11"/>
          </p:nvPr>
        </p:nvSpPr>
        <p:spPr>
          <a:xfrm>
            <a:off x="750242" y="5040404"/>
            <a:ext cx="6179286" cy="269504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Что такое боты и чат-боты?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12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Бот – это программа, с которой пользователь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12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может взаимодействовать, общаться для достижения какой-либо цели или развлечения.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12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Для </a:t>
            </a:r>
            <a:r>
              <a:rPr lang="ru-RU" sz="2012" spc="-1" dirty="0" err="1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Amazon</a:t>
            </a:r>
            <a:r>
              <a:rPr lang="ru-RU" sz="2012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 использование искусственного интеллекта стало реальностью (роботы используются наравне с людьми).</a:t>
            </a:r>
          </a:p>
          <a:p>
            <a:pPr marL="0" indent="0">
              <a:buNone/>
            </a:pPr>
            <a:endParaRPr lang="ru-RU" sz="1761" dirty="0">
              <a:solidFill>
                <a:schemeClr val="accent3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944609" y="2627620"/>
            <a:ext cx="5385523" cy="538552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sp>
        <p:nvSpPr>
          <p:cNvPr id="15" name="Овал 14"/>
          <p:cNvSpPr/>
          <p:nvPr/>
        </p:nvSpPr>
        <p:spPr>
          <a:xfrm>
            <a:off x="7105182" y="2780768"/>
            <a:ext cx="5069935" cy="5069935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sp>
        <p:nvSpPr>
          <p:cNvPr id="16" name="Овал 15"/>
          <p:cNvSpPr/>
          <p:nvPr/>
        </p:nvSpPr>
        <p:spPr>
          <a:xfrm>
            <a:off x="6935316" y="2616459"/>
            <a:ext cx="5394812" cy="5394812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7" r="11306"/>
          <a:stretch/>
        </p:blipFill>
        <p:spPr>
          <a:xfrm>
            <a:off x="7099393" y="2890631"/>
            <a:ext cx="5056013" cy="484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2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00"/>
    </mc:Choice>
    <mc:Fallback xmlns="">
      <p:transition spd="slow" advTm="522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276" y="2218947"/>
            <a:ext cx="2882529" cy="27001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73" y="571353"/>
            <a:ext cx="8801745" cy="6896709"/>
          </a:xfrm>
          <a:prstGeom prst="rect">
            <a:avLst/>
          </a:prstGeom>
        </p:spPr>
      </p:pic>
      <p:sp>
        <p:nvSpPr>
          <p:cNvPr id="257" name="CustomShape 2"/>
          <p:cNvSpPr/>
          <p:nvPr/>
        </p:nvSpPr>
        <p:spPr>
          <a:xfrm>
            <a:off x="1138843" y="989353"/>
            <a:ext cx="11266625" cy="6684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2489" tIns="62489" rIns="62489" bIns="62489"/>
          <a:lstStyle/>
          <a:p>
            <a:pPr algn="just">
              <a:lnSpc>
                <a:spcPct val="96000"/>
              </a:lnSpc>
            </a:pPr>
            <a:r>
              <a:rPr lang="ru-RU" sz="2264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ru-RU" sz="2264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3101" y="518684"/>
            <a:ext cx="12100084" cy="695960"/>
          </a:xfrm>
        </p:spPr>
        <p:txBody>
          <a:bodyPr/>
          <a:lstStyle/>
          <a:p>
            <a:pPr lvl="0"/>
            <a:r>
              <a:rPr lang="ru-RU" dirty="0">
                <a:latin typeface="Rubik" panose="02000604000000020004" pitchFamily="2" charset="-79"/>
                <a:cs typeface="Rubik" panose="02000604000000020004" pitchFamily="2" charset="-79"/>
              </a:rPr>
              <a:t>КАК ИЗМЕНИЛОСЬ НАШЕ ПОВЕДЕНИЕ В СЕТИ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48" y="4110449"/>
            <a:ext cx="3472698" cy="34726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444" y="1511710"/>
            <a:ext cx="3817939" cy="4117386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1624540" y="4952051"/>
            <a:ext cx="3424730" cy="2568547"/>
            <a:chOff x="1262404" y="5008045"/>
            <a:chExt cx="2722719" cy="204203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404" y="5008045"/>
              <a:ext cx="2722719" cy="2042039"/>
            </a:xfrm>
            <a:prstGeom prst="rect">
              <a:avLst/>
            </a:prstGeom>
          </p:spPr>
        </p:pic>
        <p:sp>
          <p:nvSpPr>
            <p:cNvPr id="22" name="Заголовок 2"/>
            <p:cNvSpPr txBox="1">
              <a:spLocks/>
            </p:cNvSpPr>
            <p:nvPr/>
          </p:nvSpPr>
          <p:spPr>
            <a:xfrm>
              <a:off x="2374156" y="6330431"/>
              <a:ext cx="1133320" cy="545570"/>
            </a:xfrm>
            <a:prstGeom prst="rect">
              <a:avLst/>
            </a:prstGeom>
          </p:spPr>
          <p:txBody>
            <a:bodyPr lIns="125219" tIns="62609" rIns="125219" bIns="62609"/>
            <a:lstStyle>
              <a:lvl1pPr algn="l" defTabSz="497754" rtl="0" eaLnBrk="1" latinLnBrk="0" hangingPunct="1">
                <a:spcBef>
                  <a:spcPct val="0"/>
                </a:spcBef>
                <a:buNone/>
                <a:defRPr sz="2000" b="1" kern="1200">
                  <a:solidFill>
                    <a:schemeClr val="tx2"/>
                  </a:solidFill>
                  <a:latin typeface="Tahoma"/>
                  <a:ea typeface="+mj-ea"/>
                  <a:cs typeface="+mj-cs"/>
                </a:defRPr>
              </a:lvl1pPr>
            </a:lstStyle>
            <a:p>
              <a:r>
                <a:rPr lang="ru-RU" sz="1384" b="0">
                  <a:solidFill>
                    <a:schemeClr val="bg1"/>
                  </a:solidFill>
                </a:rPr>
                <a:t>Электронный кошелек</a:t>
              </a:r>
              <a:endParaRPr lang="ru-RU" sz="1384" b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016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40"/>
    </mc:Choice>
    <mc:Fallback xmlns="">
      <p:transition spd="slow" advTm="11764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643" y="2630598"/>
            <a:ext cx="7255621" cy="511861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3101" y="526168"/>
            <a:ext cx="12100084" cy="695960"/>
          </a:xfrm>
        </p:spPr>
        <p:txBody>
          <a:bodyPr>
            <a:noAutofit/>
          </a:bodyPr>
          <a:lstStyle/>
          <a:p>
            <a:pPr lvl="0"/>
            <a: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КАК УБЕРЕЧЬ СЕБЯ И БЛИЗКИХ</a:t>
            </a:r>
            <a:b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</a:br>
            <a: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ОТ ФИНАНСОВОГО МОШЕННИЧЕСТВА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574604" y="1529819"/>
            <a:ext cx="5753214" cy="968694"/>
          </a:xfrm>
        </p:spPr>
        <p:txBody>
          <a:bodyPr/>
          <a:lstStyle/>
          <a:p>
            <a:pPr marL="0" indent="0">
              <a:buNone/>
            </a:pPr>
            <a:r>
              <a:rPr lang="ru-RU" sz="2012" b="1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Мошенничество с банковскими картами</a:t>
            </a:r>
            <a:r>
              <a:rPr lang="ru-RU" sz="2012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. </a:t>
            </a:r>
            <a:r>
              <a:rPr lang="ru-RU" sz="2012" b="1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Правила финансовой безопасности.</a:t>
            </a:r>
            <a:endParaRPr lang="ru-RU" sz="2012" spc="-1" dirty="0">
              <a:solidFill>
                <a:srgbClr val="00B05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1"/>
          </p:nvPr>
        </p:nvSpPr>
        <p:spPr>
          <a:xfrm>
            <a:off x="6972148" y="1500395"/>
            <a:ext cx="5691037" cy="6407997"/>
          </a:xfrm>
        </p:spPr>
        <p:txBody>
          <a:bodyPr/>
          <a:lstStyle/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Перед снятием денег в банкомате осмотрите его. </a:t>
            </a: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На </a:t>
            </a:r>
            <a:r>
              <a:rPr lang="ru-RU" sz="176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картоприёмнике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 не должно быть посторонних предметов, клавиатура не должна шататься.</a:t>
            </a: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Набирая ПИН-код, прикрывайте клавиатуру рукой. </a:t>
            </a: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Делайте это даже во время расчётов картой в кафе.</a:t>
            </a: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Подключите Мобильный банк и СМС-уведомления; </a:t>
            </a: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обязательно установите антивирусную программу </a:t>
            </a: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на мобильное устройство.</a:t>
            </a: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Если совершаете покупки через интернет, никому</a:t>
            </a: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не сообщайте секретный код для подтверждения операций, который приходит вам по СМС.</a:t>
            </a: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Не давайте никому в руки вашу карту!</a:t>
            </a:r>
            <a:r>
              <a:rPr lang="ru-RU" sz="1761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 </a:t>
            </a: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</p:txBody>
      </p:sp>
      <p:sp>
        <p:nvSpPr>
          <p:cNvPr id="9" name="Объект 3"/>
          <p:cNvSpPr txBox="1">
            <a:spLocks/>
          </p:cNvSpPr>
          <p:nvPr/>
        </p:nvSpPr>
        <p:spPr>
          <a:xfrm>
            <a:off x="6681030" y="1492164"/>
            <a:ext cx="514288" cy="1789316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31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ru-RU" sz="503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Объект 3"/>
          <p:cNvSpPr txBox="1">
            <a:spLocks/>
          </p:cNvSpPr>
          <p:nvPr/>
        </p:nvSpPr>
        <p:spPr>
          <a:xfrm>
            <a:off x="6681030" y="2884807"/>
            <a:ext cx="514288" cy="1789316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31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ru-RU" sz="503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Объект 3"/>
          <p:cNvSpPr txBox="1">
            <a:spLocks/>
          </p:cNvSpPr>
          <p:nvPr/>
        </p:nvSpPr>
        <p:spPr>
          <a:xfrm>
            <a:off x="6692531" y="4165103"/>
            <a:ext cx="514288" cy="1789316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31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ru-RU" sz="503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Объект 3"/>
          <p:cNvSpPr txBox="1">
            <a:spLocks/>
          </p:cNvSpPr>
          <p:nvPr/>
        </p:nvSpPr>
        <p:spPr>
          <a:xfrm>
            <a:off x="6681030" y="5538608"/>
            <a:ext cx="514288" cy="1789316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31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ru-RU" sz="503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Объект 3"/>
          <p:cNvSpPr txBox="1">
            <a:spLocks/>
          </p:cNvSpPr>
          <p:nvPr/>
        </p:nvSpPr>
        <p:spPr>
          <a:xfrm>
            <a:off x="6681030" y="6636928"/>
            <a:ext cx="514288" cy="1789316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31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ru-RU" sz="503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042840" y="2498513"/>
            <a:ext cx="2444418" cy="244441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929" y="2887980"/>
            <a:ext cx="1638574" cy="163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0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440"/>
    </mc:Choice>
    <mc:Fallback xmlns="">
      <p:transition spd="slow" advTm="14944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2"/>
          <p:cNvSpPr/>
          <p:nvPr/>
        </p:nvSpPr>
        <p:spPr>
          <a:xfrm>
            <a:off x="563102" y="1135569"/>
            <a:ext cx="5716794" cy="10063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ru-RU" sz="2012" b="1" spc="-1" dirty="0" err="1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Кибермошенничество</a:t>
            </a: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. </a:t>
            </a:r>
            <a:endParaRPr lang="en-US" sz="2012" b="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/>
              <a:cs typeface="Rubik" panose="02000604000000020004" pitchFamily="2" charset="-79"/>
            </a:endParaRPr>
          </a:p>
          <a:p>
            <a:pPr>
              <a:lnSpc>
                <a:spcPct val="100000"/>
              </a:lnSpc>
            </a:pP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Правила финансовой безопасности.</a:t>
            </a:r>
            <a:endParaRPr lang="ru-RU" sz="2012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3102" y="225783"/>
            <a:ext cx="10015998" cy="87540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КАК УБЕРЕЧЬ СЕБЯ ОТ МОШЕННИЧЕСТВА В СЕТИ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882955" y="2033975"/>
            <a:ext cx="5643901" cy="6006298"/>
          </a:xfrm>
        </p:spPr>
        <p:txBody>
          <a:bodyPr/>
          <a:lstStyle/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Не переходите по неизвестным ссылкам, 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не перезванивайте по сомнительным номерам.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 </a:t>
            </a: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Если вам приходит СМС о зачислении средств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(и сообщение похоже на привычное уведомление банка), а затем звонит якобы растяпа, который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по ошибке зачислил вам деньги и просит вернуть,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не спешите ничего возвращать.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Если вам приходит уведомление «Подтвердите покупку» и код, а следом раздается звонок опять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же от «рассеянного» человека, который говорит, 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что по ошибке указал ваш телефонный номер,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и просит продиктовать ему код, ни в коем случае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не делайте этого. 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Никому не сообщайте персональные данные,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а уж тем более пароли и коды. Сотрудникам 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банка они не нужны, а мошенникам откроют 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доступ к вашим деньгам.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endParaRPr lang="ru-RU" dirty="0"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9" name="Объект 3"/>
          <p:cNvSpPr>
            <a:spLocks noGrp="1"/>
          </p:cNvSpPr>
          <p:nvPr>
            <p:ph idx="11"/>
          </p:nvPr>
        </p:nvSpPr>
        <p:spPr>
          <a:xfrm>
            <a:off x="6860284" y="2033975"/>
            <a:ext cx="6249643" cy="3607482"/>
          </a:xfrm>
        </p:spPr>
        <p:txBody>
          <a:bodyPr/>
          <a:lstStyle/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Не храните данные карт на компьютере 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или в смартфоне.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Установите на компьютер антивирус — 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и себе, и родственникам.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Проверяйте информацию. Если вам говорят, 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будто вы что-то выиграли или </a:t>
            </a:r>
            <a:r>
              <a:rPr lang="ru-RU" sz="176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c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 вашей карты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случайно списали деньги и нужно назвать свои данные, 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чтобы остановить операцию, закончите разговор 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и перезвоните в банк по номеру телефона, указанному на обратной стороне вашей карты.</a:t>
            </a:r>
          </a:p>
          <a:p>
            <a:pPr algn="just">
              <a:lnSpc>
                <a:spcPct val="100000"/>
              </a:lnSpc>
            </a:pPr>
            <a:endParaRPr lang="ru-RU" sz="2264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algn="just">
              <a:lnSpc>
                <a:spcPct val="100000"/>
              </a:lnSpc>
            </a:pPr>
            <a:endParaRPr lang="ru-RU" sz="2264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cs typeface="Rubik" panose="02000604000000020004" pitchFamily="2" charset="-79"/>
            </a:endParaRPr>
          </a:p>
          <a:p>
            <a:endParaRPr lang="ru-RU" dirty="0"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15" name="Объект 3"/>
          <p:cNvSpPr txBox="1">
            <a:spLocks/>
          </p:cNvSpPr>
          <p:nvPr/>
        </p:nvSpPr>
        <p:spPr>
          <a:xfrm>
            <a:off x="574604" y="1906412"/>
            <a:ext cx="472045" cy="968694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31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ru-RU" sz="503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Объект 3"/>
          <p:cNvSpPr txBox="1">
            <a:spLocks/>
          </p:cNvSpPr>
          <p:nvPr/>
        </p:nvSpPr>
        <p:spPr>
          <a:xfrm>
            <a:off x="574604" y="2721578"/>
            <a:ext cx="472045" cy="968694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31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ru-RU" sz="503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Объект 3"/>
          <p:cNvSpPr txBox="1">
            <a:spLocks/>
          </p:cNvSpPr>
          <p:nvPr/>
        </p:nvSpPr>
        <p:spPr>
          <a:xfrm>
            <a:off x="586106" y="4339593"/>
            <a:ext cx="472045" cy="968694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31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ru-RU" sz="503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Объект 3"/>
          <p:cNvSpPr txBox="1">
            <a:spLocks/>
          </p:cNvSpPr>
          <p:nvPr/>
        </p:nvSpPr>
        <p:spPr>
          <a:xfrm>
            <a:off x="574604" y="6211198"/>
            <a:ext cx="472045" cy="968694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31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ru-RU" sz="503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Объект 3"/>
          <p:cNvSpPr txBox="1">
            <a:spLocks/>
          </p:cNvSpPr>
          <p:nvPr/>
        </p:nvSpPr>
        <p:spPr>
          <a:xfrm>
            <a:off x="6550206" y="1906412"/>
            <a:ext cx="472045" cy="968694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31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ru-RU" sz="503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Объект 3"/>
          <p:cNvSpPr txBox="1">
            <a:spLocks/>
          </p:cNvSpPr>
          <p:nvPr/>
        </p:nvSpPr>
        <p:spPr>
          <a:xfrm>
            <a:off x="6550206" y="2721578"/>
            <a:ext cx="472045" cy="968694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31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ru-RU" sz="503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Объект 3"/>
          <p:cNvSpPr txBox="1">
            <a:spLocks/>
          </p:cNvSpPr>
          <p:nvPr/>
        </p:nvSpPr>
        <p:spPr>
          <a:xfrm>
            <a:off x="6561708" y="3562710"/>
            <a:ext cx="472045" cy="968694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31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ru-RU" sz="503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colorTemperature colorTemp="8446"/>
                    </a14:imgEffect>
                    <a14:imgEffect>
                      <a14:saturation sat="313000"/>
                    </a14:imgEffect>
                    <a14:imgEffect>
                      <a14:brightnessContrast bright="34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84" y="5568931"/>
            <a:ext cx="1782175" cy="178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6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512"/>
    </mc:Choice>
    <mc:Fallback xmlns="">
      <p:transition spd="slow" advTm="23151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6"/>
          <a:stretch/>
        </p:blipFill>
        <p:spPr>
          <a:xfrm>
            <a:off x="0" y="829891"/>
            <a:ext cx="6626069" cy="706283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08369" y="654417"/>
            <a:ext cx="7292151" cy="80937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Советы: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5508370" y="1463788"/>
            <a:ext cx="6834436" cy="579136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Развивайте свои цифровые компетенции </a:t>
            </a:r>
            <a:endParaRPr lang="en-US" sz="2400" b="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(навыки эффективного пользования технологиями): </a:t>
            </a:r>
            <a:r>
              <a:rPr lang="ru-RU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поиск информации, использование цифровых устройств, использование функционала социальных сетей, финансовые операции, онлайн-покупки, критическое восприятие информации, производство мультимедийного контента, 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синхронизация устройств.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Помните о цифровой безопасности (основы безопасности в Сети): </a:t>
            </a:r>
            <a:r>
              <a:rPr lang="ru-RU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Защита персональных 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данных. Надежный пароль. Легальный контент. 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Культура поведения. Репутация. Этика. Хранение информации. Создание резервных копий.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2832177" y="4855066"/>
            <a:ext cx="2823128" cy="3682766"/>
            <a:chOff x="2165541" y="4634988"/>
            <a:chExt cx="2244435" cy="292786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322" y="4940834"/>
              <a:ext cx="1014947" cy="177963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5541" y="4634988"/>
              <a:ext cx="2244435" cy="2927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106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76"/>
    </mc:Choice>
    <mc:Fallback xmlns="">
      <p:transition spd="slow" advTm="10257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673636" y="1541318"/>
            <a:ext cx="7610283" cy="39258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3101" y="654417"/>
            <a:ext cx="12100084" cy="613055"/>
          </a:xfrm>
        </p:spPr>
        <p:txBody>
          <a:bodyPr>
            <a:normAutofit/>
          </a:bodyPr>
          <a:lstStyle/>
          <a:p>
            <a:pPr lvl="0"/>
            <a: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ПОДВЕДЕМ ИТОГИ: ОБСУДИМ ВМЕСТЕ</a:t>
            </a:r>
          </a:p>
        </p:txBody>
      </p:sp>
      <p:sp>
        <p:nvSpPr>
          <p:cNvPr id="22" name="Объект 3"/>
          <p:cNvSpPr>
            <a:spLocks noGrp="1"/>
          </p:cNvSpPr>
          <p:nvPr>
            <p:ph idx="10"/>
          </p:nvPr>
        </p:nvSpPr>
        <p:spPr>
          <a:xfrm>
            <a:off x="720106" y="1587786"/>
            <a:ext cx="7002424" cy="4256061"/>
          </a:xfrm>
        </p:spPr>
        <p:txBody>
          <a:bodyPr/>
          <a:lstStyle/>
          <a:p>
            <a:pPr marL="0" indent="0">
              <a:buNone/>
            </a:pPr>
            <a:r>
              <a:rPr lang="ru-RU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Вопросы:</a:t>
            </a:r>
            <a:endParaRPr lang="ru-RU" sz="2012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buNone/>
            </a:pPr>
            <a:endParaRPr lang="ru-RU" sz="2012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buNone/>
            </a:pPr>
            <a:r>
              <a:rPr lang="ru-RU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1.</a:t>
            </a:r>
            <a:r>
              <a:rPr lang="en-US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</a:t>
            </a: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Что Вы узнали сегодня нового?</a:t>
            </a:r>
          </a:p>
          <a:p>
            <a:pPr marL="0" indent="0">
              <a:buNone/>
            </a:pPr>
            <a:r>
              <a:rPr lang="ru-RU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2.</a:t>
            </a:r>
            <a:r>
              <a:rPr lang="en-US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</a:t>
            </a: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Какие покупки Вы чаще всего совершаете онлайн?</a:t>
            </a:r>
          </a:p>
          <a:p>
            <a:pPr marL="0" indent="0">
              <a:buNone/>
            </a:pPr>
            <a:r>
              <a:rPr lang="ru-RU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3.</a:t>
            </a:r>
            <a:r>
              <a:rPr lang="en-US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</a:t>
            </a: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Как можно себя обезопасить в интернете ?</a:t>
            </a:r>
          </a:p>
          <a:p>
            <a:pPr marL="0" indent="0">
              <a:buNone/>
            </a:pPr>
            <a:r>
              <a:rPr lang="ru-RU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4.</a:t>
            </a:r>
            <a:r>
              <a:rPr lang="en-US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</a:t>
            </a: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Какую работу Вы бы доверили </a:t>
            </a:r>
            <a:endParaRPr lang="en-US" sz="2012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buNone/>
            </a:pPr>
            <a:r>
              <a:rPr lang="en-US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   </a:t>
            </a: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роботам-помощникам?</a:t>
            </a:r>
          </a:p>
          <a:p>
            <a:pPr marL="0" indent="0">
              <a:buNone/>
            </a:pPr>
            <a:r>
              <a:rPr lang="ru-RU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5.</a:t>
            </a:r>
            <a:r>
              <a:rPr lang="en-US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</a:t>
            </a: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Что Вы расскажете своим родителям </a:t>
            </a:r>
            <a:endParaRPr lang="en-US" sz="2012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buNone/>
            </a:pPr>
            <a:r>
              <a:rPr lang="en-US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   </a:t>
            </a: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об этом уроке?</a:t>
            </a:r>
          </a:p>
        </p:txBody>
      </p:sp>
      <p:sp>
        <p:nvSpPr>
          <p:cNvPr id="10" name="Овал 9"/>
          <p:cNvSpPr/>
          <p:nvPr/>
        </p:nvSpPr>
        <p:spPr>
          <a:xfrm>
            <a:off x="6157196" y="2678363"/>
            <a:ext cx="5385523" cy="538552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r="11905"/>
          <a:stretch/>
        </p:blipFill>
        <p:spPr>
          <a:xfrm>
            <a:off x="6284828" y="2941048"/>
            <a:ext cx="5127420" cy="4919318"/>
          </a:xfrm>
          <a:prstGeom prst="rect">
            <a:avLst/>
          </a:prstGeom>
        </p:spPr>
      </p:pic>
      <p:sp>
        <p:nvSpPr>
          <p:cNvPr id="277" name="CustomShape 4"/>
          <p:cNvSpPr/>
          <p:nvPr/>
        </p:nvSpPr>
        <p:spPr>
          <a:xfrm>
            <a:off x="452820" y="5616272"/>
            <a:ext cx="6718950" cy="4233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5"/>
          <p:cNvSpPr/>
          <p:nvPr/>
        </p:nvSpPr>
        <p:spPr>
          <a:xfrm>
            <a:off x="382180" y="3600316"/>
            <a:ext cx="9698508" cy="8028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3205" tIns="56603" rIns="113205" bIns="56603"/>
          <a:lstStyle/>
          <a:p>
            <a:pPr>
              <a:lnSpc>
                <a:spcPct val="100000"/>
              </a:lnSpc>
            </a:pPr>
            <a:endParaRPr lang="ru-RU" sz="2264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317769" y="2831510"/>
            <a:ext cx="5069935" cy="5069935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sp>
        <p:nvSpPr>
          <p:cNvPr id="20" name="Овал 19"/>
          <p:cNvSpPr/>
          <p:nvPr/>
        </p:nvSpPr>
        <p:spPr>
          <a:xfrm>
            <a:off x="6147903" y="2667201"/>
            <a:ext cx="5394812" cy="5394812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sp>
        <p:nvSpPr>
          <p:cNvPr id="28" name="Заголовок 2"/>
          <p:cNvSpPr txBox="1">
            <a:spLocks/>
          </p:cNvSpPr>
          <p:nvPr/>
        </p:nvSpPr>
        <p:spPr>
          <a:xfrm>
            <a:off x="8267391" y="337383"/>
            <a:ext cx="2930531" cy="3102986"/>
          </a:xfrm>
          <a:prstGeom prst="rect">
            <a:avLst/>
          </a:prstGeom>
        </p:spPr>
        <p:txBody>
          <a:bodyPr lIns="125219" tIns="62609" rIns="125219" bIns="62609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2"/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16351"/>
              <a:t>?</a:t>
            </a:r>
            <a:endParaRPr lang="ru-RU" sz="16351" dirty="0"/>
          </a:p>
        </p:txBody>
      </p:sp>
    </p:spTree>
    <p:extLst>
      <p:ext uri="{BB962C8B-B14F-4D97-AF65-F5344CB8AC3E}">
        <p14:creationId xmlns:p14="http://schemas.microsoft.com/office/powerpoint/2010/main" val="85549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91"/>
    </mc:Choice>
    <mc:Fallback xmlns="">
      <p:transition spd="slow" advTm="3019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4125" y="248017"/>
            <a:ext cx="8533650" cy="87540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Мошенничество на финансовом рынке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563103" y="1274227"/>
            <a:ext cx="3967847" cy="4907366"/>
          </a:xfrm>
        </p:spPr>
        <p:txBody>
          <a:bodyPr/>
          <a:lstStyle/>
          <a:p>
            <a:pPr marL="0" indent="0">
              <a:buNone/>
            </a:pPr>
            <a:r>
              <a:rPr lang="ru-RU" sz="3773" b="1" spc="-1" dirty="0">
                <a:solidFill>
                  <a:srgbClr val="FAA51B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Задача 1</a:t>
            </a:r>
            <a:r>
              <a:rPr lang="ru-RU" sz="3773" b="1" spc="-1" dirty="0">
                <a:solidFill>
                  <a:srgbClr val="FAA51B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.</a:t>
            </a:r>
            <a:endParaRPr lang="en-US" sz="3773" b="1" spc="-1" dirty="0">
              <a:solidFill>
                <a:srgbClr val="FAA51B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Вам звонит сотрудник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службы безопасности банка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и говорит, что с вашей карты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 данный момент происходит снятие денег... Ваши действия.</a:t>
            </a:r>
          </a:p>
          <a:p>
            <a:pPr marL="0" indent="0">
              <a:spcBef>
                <a:spcPts val="0"/>
              </a:spcBef>
              <a:buNone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buNone/>
            </a:pPr>
            <a:r>
              <a:rPr lang="ru-RU" sz="3773" b="1" spc="-1" dirty="0">
                <a:solidFill>
                  <a:srgbClr val="FAA51B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Задача 3</a:t>
            </a:r>
            <a:r>
              <a:rPr lang="ru-RU" sz="3773" b="1" spc="-1" dirty="0">
                <a:solidFill>
                  <a:srgbClr val="FAA51B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.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Задача 3 Сообщения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 </a:t>
            </a:r>
            <a:r>
              <a:rPr lang="ru-RU" sz="2012" b="1" spc="-1" dirty="0" err="1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соцсетях</a:t>
            </a:r>
            <a:r>
              <a:rPr lang="ru-RU" sz="2012" b="1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о помощи. </a:t>
            </a:r>
            <a:endParaRPr lang="ru-RU" sz="2012" spc="-1" dirty="0">
              <a:solidFill>
                <a:schemeClr val="tx2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Тебя просят положить деньги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на телефон незнакомые люди.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Что ты им ответишь?</a:t>
            </a:r>
          </a:p>
          <a:p>
            <a:pPr marL="0" indent="0">
              <a:buNone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buNone/>
            </a:pPr>
            <a:endParaRPr lang="ru-RU" dirty="0"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10" name="Объект 3"/>
          <p:cNvSpPr>
            <a:spLocks noGrp="1"/>
          </p:cNvSpPr>
          <p:nvPr>
            <p:ph idx="11"/>
          </p:nvPr>
        </p:nvSpPr>
        <p:spPr>
          <a:xfrm>
            <a:off x="4317671" y="1123420"/>
            <a:ext cx="8960207" cy="6823839"/>
          </a:xfrm>
        </p:spPr>
        <p:txBody>
          <a:bodyPr/>
          <a:lstStyle/>
          <a:p>
            <a:pPr marL="0" indent="0">
              <a:buNone/>
            </a:pPr>
            <a:r>
              <a:rPr lang="ru-RU" sz="3773" b="1" spc="-1" dirty="0">
                <a:solidFill>
                  <a:srgbClr val="FAA51B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Задача 2</a:t>
            </a:r>
            <a:r>
              <a:rPr lang="ru-RU" sz="3773" b="1" spc="-1" dirty="0">
                <a:solidFill>
                  <a:srgbClr val="FAA51B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.</a:t>
            </a:r>
            <a:endParaRPr lang="en-US" sz="3773" b="1" spc="-1" dirty="0">
              <a:solidFill>
                <a:srgbClr val="FAA51B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Задача 2 «Приведи друга, получи скидку»</a:t>
            </a:r>
            <a:endParaRPr lang="ru-RU" sz="1761" spc="-1" dirty="0">
              <a:solidFill>
                <a:schemeClr val="tx2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«Моя мама недавно вышла на пенсию и ужасно переживает, что ей денег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не хватит: вдруг заболеет или еще что случится? Экономила, откладывала, время от времени выходила на разовые подработки, а потом узнала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о компании, которая вкладывается в информационные технологии и получает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с этого доход. Позвала её туда подруга — такая же активная пенсионерка. </a:t>
            </a: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Подруга рассказала, что минимальный пакет акций, гарантирующий прибыль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 40%, стоит 30 000 рублей, но за каждого приведенного друга ИТ-инвесторы накидывают дополнительные 3%. У подруги так набежало почти 60% годовых, и она со дня на день ждет первой выплаты. Мама поверила в эту историю: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еще бы, женщины знакомы лет тридцать, регулярно выручают друг друга.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У мамы были кое-какие сбережения, и она думала согласиться.</a:t>
            </a: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Меня эта идея насторожила, и я собрал информацию в интернете.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Зашел на сайт компании, внимательно все прочитал. Много статей, изобилующих всевозможными англоязычными аббревиатурами, ссылок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на известные компании из «кремниевой долины», упоминания </a:t>
            </a:r>
            <a:r>
              <a:rPr lang="ru-RU" sz="176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биткойнов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и </a:t>
            </a:r>
            <a:r>
              <a:rPr lang="ru-RU" sz="176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блокчейн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-технологий — полный набор модных </a:t>
            </a:r>
            <a:r>
              <a:rPr lang="ru-RU" sz="176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завлекалок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. Мамину подругу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 это все затащил муж — а того, в свою очередь, еще какой-то друг.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Маму отговорил, конечно, а вот подруга выплаты до сих пор ждет».</a:t>
            </a:r>
            <a:endParaRPr lang="ru-RU" sz="1761" dirty="0"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0219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3"/>
    </mc:Choice>
    <mc:Fallback xmlns="">
      <p:transition spd="slow" advTm="946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715303"/>
              </p:ext>
            </p:extLst>
          </p:nvPr>
        </p:nvGraphicFramePr>
        <p:xfrm>
          <a:off x="662215" y="1242683"/>
          <a:ext cx="11548110" cy="6000719"/>
        </p:xfrm>
        <a:graphic>
          <a:graphicData uri="http://schemas.openxmlformats.org/drawingml/2006/table">
            <a:tbl>
              <a:tblPr/>
              <a:tblGrid>
                <a:gridCol w="24002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413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482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582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23716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500" b="1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ВИДЫ ДЕНЕГ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584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Виды денег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Наличие материального носителя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Гарант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Существуют в форме 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записи на счету 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какой системы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8100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Наличные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Да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Центральный банк страны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Отсутствуют любые записи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2071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Безналичные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Коммерческий банк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Банковская система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09705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Электронные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Электронная </a:t>
                      </a:r>
                      <a:endParaRPr lang="en-US" sz="20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денежная система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Электронная денежная система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20242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Квазиденьги</a:t>
                      </a:r>
                      <a:endParaRPr lang="ru-RU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Компания–эмитент</a:t>
                      </a:r>
                      <a:endParaRPr lang="en-US" sz="20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данных </a:t>
                      </a:r>
                      <a:r>
                        <a:rPr lang="ru-RU" sz="2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квазиденег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Компания–эмитент данных </a:t>
                      </a:r>
                      <a:r>
                        <a:rPr lang="ru-RU" sz="2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квазиденег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54956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Криптоденьги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Отсутствует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Блокчейн и другие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86228" y="342900"/>
            <a:ext cx="12100084" cy="695960"/>
          </a:xfrm>
        </p:spPr>
        <p:txBody>
          <a:bodyPr/>
          <a:lstStyle/>
          <a:p>
            <a:r>
              <a:rPr lang="ru-RU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КЛАССИФИКАЦИЯ  СОВРЕМЕННЫХ ДЕНЕГ</a:t>
            </a:r>
          </a:p>
        </p:txBody>
      </p:sp>
    </p:spTree>
    <p:extLst>
      <p:ext uri="{BB962C8B-B14F-4D97-AF65-F5344CB8AC3E}">
        <p14:creationId xmlns:p14="http://schemas.microsoft.com/office/powerpoint/2010/main" val="141827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55"/>
    </mc:Choice>
    <mc:Fallback xmlns="">
      <p:transition spd="slow" advTm="7785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73636" y="1529820"/>
            <a:ext cx="7103663" cy="38210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3101" y="654417"/>
            <a:ext cx="12100084" cy="586970"/>
          </a:xfrm>
        </p:spPr>
        <p:txBody>
          <a:bodyPr/>
          <a:lstStyle/>
          <a:p>
            <a:pPr lvl="0"/>
            <a:r>
              <a:rPr lang="ru-RU" dirty="0">
                <a:latin typeface="Rubik" panose="02000604000000020004" pitchFamily="2" charset="-79"/>
                <a:cs typeface="Rubik" panose="02000604000000020004" pitchFamily="2" charset="-79"/>
              </a:rPr>
              <a:t>Задания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766776" y="1622760"/>
            <a:ext cx="5549541" cy="3176311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28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Расскажите друг другу о своих самых интересных, полезных и часто используемых приложениях.</a:t>
            </a:r>
          </a:p>
          <a:p>
            <a:pPr marL="0" indent="0">
              <a:spcBef>
                <a:spcPts val="0"/>
              </a:spcBef>
              <a:buNone/>
            </a:pPr>
            <a:endParaRPr lang="ru-RU" sz="28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28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Устройте с друзьями дискуссию на тему</a:t>
            </a:r>
            <a:r>
              <a:rPr lang="ru-RU" sz="28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: «Плюсы и минусы искусственного интеллекта? Смогут ли роботы полностью заменить человека?»</a:t>
            </a:r>
          </a:p>
          <a:p>
            <a:endParaRPr lang="ru-RU" sz="2800" dirty="0">
              <a:solidFill>
                <a:schemeClr val="bg1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522006" y="2678363"/>
            <a:ext cx="5385523" cy="538552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68" y="2913668"/>
            <a:ext cx="7005255" cy="4941989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5682579" y="2831510"/>
            <a:ext cx="5069935" cy="5069935"/>
          </a:xfrm>
          <a:prstGeom prst="ellipse">
            <a:avLst/>
          </a:prstGeom>
          <a:noFill/>
          <a:ln w="762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sp>
        <p:nvSpPr>
          <p:cNvPr id="15" name="Овал 14"/>
          <p:cNvSpPr/>
          <p:nvPr/>
        </p:nvSpPr>
        <p:spPr>
          <a:xfrm>
            <a:off x="5512713" y="2667201"/>
            <a:ext cx="5394812" cy="539481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sp>
        <p:nvSpPr>
          <p:cNvPr id="20" name="Заголовок 2"/>
          <p:cNvSpPr txBox="1">
            <a:spLocks/>
          </p:cNvSpPr>
          <p:nvPr/>
        </p:nvSpPr>
        <p:spPr>
          <a:xfrm>
            <a:off x="7738027" y="337383"/>
            <a:ext cx="2930531" cy="3102986"/>
          </a:xfrm>
          <a:prstGeom prst="rect">
            <a:avLst/>
          </a:prstGeom>
        </p:spPr>
        <p:txBody>
          <a:bodyPr lIns="125219" tIns="62609" rIns="125219" bIns="62609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2"/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16351">
                <a:solidFill>
                  <a:schemeClr val="accent1"/>
                </a:solidFill>
              </a:rPr>
              <a:t>!</a:t>
            </a:r>
            <a:endParaRPr lang="ru-RU" sz="1635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75"/>
    </mc:Choice>
    <mc:Fallback xmlns="">
      <p:transition spd="slow" advTm="2317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1">
            <a:extLst>
              <a:ext uri="{FF2B5EF4-FFF2-40B4-BE49-F238E27FC236}">
                <a16:creationId xmlns:a16="http://schemas.microsoft.com/office/drawing/2014/main" xmlns="" id="{CE73285A-1DC5-7F46-9C27-4DF4FC08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965" y="3781425"/>
            <a:ext cx="6632611" cy="958470"/>
          </a:xfrm>
          <a:prstGeom prst="rect">
            <a:avLst/>
          </a:prstGeom>
          <a:solidFill>
            <a:schemeClr val="bg1"/>
          </a:solidFill>
        </p:spPr>
        <p:txBody>
          <a:bodyPr vert="horz" lIns="125219" tIns="62609" rIns="125219" bIns="62609" anchor="ctr" anchorCtr="0"/>
          <a:lstStyle>
            <a:lvl1pPr algn="ctr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95923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600" y="298817"/>
            <a:ext cx="10043966" cy="875403"/>
          </a:xfrm>
        </p:spPr>
        <p:txBody>
          <a:bodyPr/>
          <a:lstStyle/>
          <a:p>
            <a:pPr lvl="0"/>
            <a:r>
              <a:rPr lang="ru-RU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КАК  «ПУТЕШЕСТВУЮТ» БЕЗНАЛИЧНЫЕ </a:t>
            </a:r>
            <a:r>
              <a:rPr lang="en-US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/>
            </a:r>
            <a:br>
              <a:rPr lang="en-US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</a:br>
            <a:r>
              <a:rPr lang="ru-RU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И ЭЛЕКТРОННЫЕ  ДЕНЬГИ ПРИ РАСЧЁТАХ И ПЕРЕВОДАХ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0"/>
          </p:nvPr>
        </p:nvSpPr>
        <p:spPr>
          <a:xfrm>
            <a:off x="6794732" y="1802704"/>
            <a:ext cx="5753214" cy="3556800"/>
          </a:xfrm>
        </p:spPr>
        <p:txBody>
          <a:bodyPr/>
          <a:lstStyle/>
          <a:p>
            <a:pPr marL="0" indent="0">
              <a:buNone/>
            </a:pPr>
            <a:r>
              <a:rPr lang="ru-RU" sz="3773" b="1" u="sng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2.</a:t>
            </a:r>
            <a:endParaRPr lang="en-US" sz="3773" b="1" u="sng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u="sng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А что происходит, если у вас нет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12" u="sng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банковского счёта или вы его не используете для расчётной операции? Например, вы пришли в отделение одной из систем денежных переводов, дали </a:t>
            </a:r>
            <a:r>
              <a:rPr lang="ru-RU" sz="2012" u="sng" spc="-1" dirty="0" err="1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операционисту</a:t>
            </a:r>
            <a:r>
              <a:rPr lang="ru-RU" sz="2012" u="sng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 деньги и сказали ему, что вам нужно перевести их вашему родственнику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12" u="sng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в другой город?</a:t>
            </a:r>
            <a:endParaRPr lang="ru-RU" sz="2012" spc="-1" dirty="0">
              <a:solidFill>
                <a:schemeClr val="accent3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11" name="Объект 4"/>
          <p:cNvSpPr>
            <a:spLocks noGrp="1"/>
          </p:cNvSpPr>
          <p:nvPr>
            <p:ph idx="11"/>
          </p:nvPr>
        </p:nvSpPr>
        <p:spPr>
          <a:xfrm>
            <a:off x="780440" y="1802704"/>
            <a:ext cx="5753214" cy="4106130"/>
          </a:xfrm>
        </p:spPr>
        <p:txBody>
          <a:bodyPr/>
          <a:lstStyle/>
          <a:p>
            <a:pPr marL="0" indent="0">
              <a:buNone/>
            </a:pPr>
            <a:r>
              <a:rPr lang="ru-RU" sz="3773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1</a:t>
            </a:r>
            <a:r>
              <a:rPr lang="ru-RU" sz="3773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.</a:t>
            </a:r>
            <a:endParaRPr lang="en-US" sz="3773" b="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Как безналичные деньги путешествуют с вашей банковской карты на карту? Например, вашего друга, которому вы возвращаете 500 рублей, которые он за вас заплатил в музее; или из одного города в другой, где живут ваши родственники, которым вы посылаете деньги, и во множестве других случаев?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77" y="5359503"/>
            <a:ext cx="1757195" cy="17571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618" y="5356658"/>
            <a:ext cx="1745028" cy="1745028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727592" y="1930019"/>
            <a:ext cx="0" cy="518667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726064" y="1930019"/>
            <a:ext cx="0" cy="518667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03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48"/>
    </mc:Choice>
    <mc:Fallback xmlns="">
      <p:transition spd="slow" advTm="11524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291616" y="248991"/>
            <a:ext cx="11893782" cy="55250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2489" tIns="62489" rIns="62489" bIns="62489"/>
          <a:lstStyle/>
          <a:p>
            <a:pPr>
              <a:lnSpc>
                <a:spcPct val="100000"/>
              </a:lnSpc>
            </a:pPr>
            <a:endParaRPr lang="ru-RU" sz="2516" b="1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>
              <a:lnSpc>
                <a:spcPct val="100000"/>
              </a:lnSpc>
            </a:pPr>
            <a:endParaRPr lang="ru-RU" sz="2264" b="1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>
              <a:lnSpc>
                <a:spcPct val="100000"/>
              </a:lnSpc>
            </a:pPr>
            <a:endParaRPr lang="ru-RU" sz="2516" b="1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>
              <a:lnSpc>
                <a:spcPct val="100000"/>
              </a:lnSpc>
            </a:pPr>
            <a:endParaRPr lang="ru-RU" sz="2264" b="1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>
              <a:lnSpc>
                <a:spcPct val="100000"/>
              </a:lnSpc>
            </a:pPr>
            <a:endParaRPr lang="ru-RU" sz="2264" b="1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>
              <a:lnSpc>
                <a:spcPct val="100000"/>
              </a:lnSpc>
            </a:pPr>
            <a:endParaRPr lang="ru-RU" sz="2516" b="1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>
              <a:lnSpc>
                <a:spcPct val="100000"/>
              </a:lnSpc>
            </a:pPr>
            <a:endParaRPr lang="ru-RU" sz="2264" b="1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>
              <a:lnSpc>
                <a:spcPct val="100000"/>
              </a:lnSpc>
            </a:pPr>
            <a:endParaRPr lang="ru-RU" sz="2264" b="1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>
              <a:lnSpc>
                <a:spcPct val="100000"/>
              </a:lnSpc>
            </a:pPr>
            <a:endParaRPr lang="ru-RU" sz="2264" b="1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>
              <a:lnSpc>
                <a:spcPct val="100000"/>
              </a:lnSpc>
            </a:pPr>
            <a:endParaRPr lang="ru-RU" sz="2516" b="1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>
              <a:lnSpc>
                <a:spcPct val="100000"/>
              </a:lnSpc>
            </a:pPr>
            <a:endParaRPr lang="ru-RU" sz="2264" b="1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>
              <a:lnSpc>
                <a:spcPct val="100000"/>
              </a:lnSpc>
            </a:pPr>
            <a:endParaRPr lang="ru-RU" sz="2264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" name="CustomShape 2"/>
          <p:cNvSpPr/>
          <p:nvPr/>
        </p:nvSpPr>
        <p:spPr>
          <a:xfrm>
            <a:off x="563227" y="249033"/>
            <a:ext cx="10274496" cy="46178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2489" tIns="62489" rIns="62489" bIns="62489"/>
          <a:lstStyle/>
          <a:p>
            <a:pPr>
              <a:lnSpc>
                <a:spcPct val="100000"/>
              </a:lnSpc>
            </a:pPr>
            <a:endParaRPr lang="ru-RU" sz="2264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CustomShape 3"/>
          <p:cNvSpPr/>
          <p:nvPr/>
        </p:nvSpPr>
        <p:spPr>
          <a:xfrm>
            <a:off x="452820" y="5616272"/>
            <a:ext cx="6718950" cy="4233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TextBox 10"/>
          <p:cNvSpPr txBox="1"/>
          <p:nvPr/>
        </p:nvSpPr>
        <p:spPr>
          <a:xfrm>
            <a:off x="1559543" y="1879368"/>
            <a:ext cx="184731" cy="479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516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516" y="268627"/>
            <a:ext cx="12100084" cy="1402852"/>
          </a:xfrm>
        </p:spPr>
        <p:txBody>
          <a:bodyPr/>
          <a:lstStyle/>
          <a:p>
            <a:pPr lvl="0"/>
            <a:r>
              <a:rPr lang="ru-RU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КАК  «ПУТЕШЕСТВУЮТ» БЕЗНАЛИЧНЫЕ </a:t>
            </a:r>
            <a:r>
              <a:rPr lang="en-US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/>
            </a:r>
            <a:br>
              <a:rPr lang="en-US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</a:br>
            <a:r>
              <a:rPr lang="ru-RU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И ЭЛЕКТРОННЫЕ  ДЕНЬГИ ПРИ РАСЧЁТАХ И ПЕРЕВОДАХ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563102" y="1529820"/>
            <a:ext cx="8766006" cy="1235605"/>
          </a:xfrm>
        </p:spPr>
        <p:txBody>
          <a:bodyPr/>
          <a:lstStyle/>
          <a:p>
            <a:pPr marL="0" indent="0" defTabSz="1150132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2012" b="1" dirty="0">
                <a:solidFill>
                  <a:srgbClr val="DF9E1D"/>
                </a:solid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Любую расчетную операцию безналичными </a:t>
            </a:r>
            <a:endParaRPr lang="en-US" sz="2012" b="1" dirty="0">
              <a:solidFill>
                <a:srgbClr val="DF9E1D"/>
              </a:solid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 defTabSz="1150132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2012" b="1" dirty="0">
                <a:solidFill>
                  <a:srgbClr val="DF9E1D"/>
                </a:solid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и электронными  деньгами человек осуществляет двумя способами: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1"/>
          </p:nvPr>
        </p:nvSpPr>
        <p:spPr>
          <a:xfrm>
            <a:off x="6489123" y="2729173"/>
            <a:ext cx="6368679" cy="4804003"/>
          </a:xfrm>
        </p:spPr>
        <p:txBody>
          <a:bodyPr/>
          <a:lstStyle/>
          <a:p>
            <a:pPr marL="0" indent="0">
              <a:buNone/>
            </a:pPr>
            <a:r>
              <a:rPr lang="ru-RU" sz="3773" b="1" spc="-1" dirty="0">
                <a:solidFill>
                  <a:srgbClr val="FAA51B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1</a:t>
            </a:r>
            <a:r>
              <a:rPr lang="ru-RU" sz="3773" b="1" spc="-1" dirty="0">
                <a:solidFill>
                  <a:srgbClr val="FAA51B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.</a:t>
            </a:r>
            <a:endParaRPr lang="en-US" sz="3773" b="1" spc="-1" dirty="0">
              <a:solidFill>
                <a:srgbClr val="FAA51B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 defTabSz="1150132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2012" dirty="0">
                <a:solidFill>
                  <a:srgbClr val="222222"/>
                </a:solid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используя свой банковский счёт;</a:t>
            </a:r>
            <a:endParaRPr lang="ru-RU" sz="2012" dirty="0"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 defTabSz="1150132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ru-RU" sz="2012" dirty="0">
              <a:solidFill>
                <a:srgbClr val="222222"/>
              </a:solid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buNone/>
            </a:pPr>
            <a:r>
              <a:rPr lang="en-US" sz="3773" b="1" spc="-1" dirty="0">
                <a:solidFill>
                  <a:srgbClr val="FAA51B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2</a:t>
            </a:r>
            <a:r>
              <a:rPr lang="ru-RU" sz="3773" b="1" spc="-1" dirty="0">
                <a:solidFill>
                  <a:srgbClr val="FAA51B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.</a:t>
            </a:r>
            <a:endParaRPr lang="en-US" sz="3773" b="1" spc="-1" dirty="0">
              <a:solidFill>
                <a:srgbClr val="FAA51B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 defTabSz="1150132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2012" dirty="0">
                <a:solidFill>
                  <a:srgbClr val="222222"/>
                </a:solid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не используя банковский счёт, а используя, </a:t>
            </a:r>
            <a:endParaRPr lang="en-US" sz="2012" dirty="0">
              <a:solidFill>
                <a:srgbClr val="222222"/>
              </a:solid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 defTabSz="1150132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2012" dirty="0">
                <a:solidFill>
                  <a:srgbClr val="222222"/>
                </a:solid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как мы теперь знаем, </a:t>
            </a:r>
            <a:r>
              <a:rPr lang="ru-RU" sz="2012" dirty="0" err="1">
                <a:solidFill>
                  <a:srgbClr val="222222"/>
                </a:solid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субсчета</a:t>
            </a:r>
            <a:r>
              <a:rPr lang="ru-RU" sz="2012" dirty="0">
                <a:solidFill>
                  <a:srgbClr val="222222"/>
                </a:solid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в соответствующих организациях </a:t>
            </a:r>
            <a:r>
              <a:rPr lang="en-US" sz="2012" dirty="0">
                <a:solidFill>
                  <a:srgbClr val="222222"/>
                </a:solid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–</a:t>
            </a:r>
            <a:r>
              <a:rPr lang="ru-RU" sz="2012" dirty="0">
                <a:solidFill>
                  <a:srgbClr val="222222"/>
                </a:solid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банка, </a:t>
            </a:r>
            <a:r>
              <a:rPr lang="ru-RU" sz="2012" dirty="0" err="1">
                <a:solidFill>
                  <a:srgbClr val="222222"/>
                </a:solid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операционист</a:t>
            </a:r>
            <a:r>
              <a:rPr lang="ru-RU" sz="2012" dirty="0">
                <a:solidFill>
                  <a:srgbClr val="222222"/>
                </a:solid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которого проводит оплату вашей квитанции ЖКХ, электронной платежной системы, на которой вы открыли электронный кошелёк, системы денежных переводов, через которую вы отправляете деньги, и так далее.</a:t>
            </a:r>
            <a:endParaRPr lang="ru-RU" sz="2012" dirty="0"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70" y="2829670"/>
            <a:ext cx="5652451" cy="452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31"/>
    </mc:Choice>
    <mc:Fallback xmlns="">
      <p:transition spd="slow" advTm="3863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3"/>
          <p:cNvSpPr/>
          <p:nvPr/>
        </p:nvSpPr>
        <p:spPr>
          <a:xfrm>
            <a:off x="452820" y="5616272"/>
            <a:ext cx="6718950" cy="4233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820" y="382970"/>
            <a:ext cx="12100084" cy="485044"/>
          </a:xfrm>
        </p:spPr>
        <p:txBody>
          <a:bodyPr>
            <a:noAutofit/>
          </a:bodyPr>
          <a:lstStyle/>
          <a:p>
            <a:pPr lvl="0"/>
            <a:r>
              <a:rPr lang="ru-RU" sz="32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ЧТО ТАКОЕ ЭЛЕКТРОННЫЕ ДЕНЬГИ?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0"/>
          </p:nvPr>
        </p:nvSpPr>
        <p:spPr>
          <a:xfrm>
            <a:off x="784520" y="3614899"/>
            <a:ext cx="3715370" cy="408645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Электронные деньги </a:t>
            </a:r>
            <a:r>
              <a:rPr lang="ru-RU" sz="2012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— </a:t>
            </a:r>
            <a:endParaRPr lang="en-US" sz="2012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это тип безналичных денег, используемых для расчётов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 электронных платёжных системах.</a:t>
            </a:r>
          </a:p>
        </p:txBody>
      </p:sp>
      <p:sp>
        <p:nvSpPr>
          <p:cNvPr id="12" name="Объект 4"/>
          <p:cNvSpPr>
            <a:spLocks noGrp="1"/>
          </p:cNvSpPr>
          <p:nvPr>
            <p:ph idx="11"/>
          </p:nvPr>
        </p:nvSpPr>
        <p:spPr>
          <a:xfrm>
            <a:off x="4644367" y="3616841"/>
            <a:ext cx="3994588" cy="339705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Электронная </a:t>
            </a:r>
            <a:endParaRPr lang="en-US" sz="2012" b="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платёжная система</a:t>
            </a:r>
            <a:r>
              <a:rPr lang="ru-RU" sz="2012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— </a:t>
            </a:r>
            <a:endParaRPr lang="en-US" sz="2012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это особая система, принципиально отличная от банковской системы, хотя и взаимодействующая с ней. При этом гарантом, что ваши электронные деньги находятся </a:t>
            </a:r>
            <a:endParaRPr lang="en-US" sz="1761" spc="-1" dirty="0">
              <a:solidFill>
                <a:schemeClr val="accent3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 целости и сохранности и будут переведены по электронным каналам исключительно согласно вашему желанию, является электронная платёжная система.</a:t>
            </a:r>
          </a:p>
        </p:txBody>
      </p:sp>
      <p:sp>
        <p:nvSpPr>
          <p:cNvPr id="13" name="Объект 4"/>
          <p:cNvSpPr>
            <a:spLocks noGrp="1"/>
          </p:cNvSpPr>
          <p:nvPr>
            <p:ph idx="4294967295"/>
          </p:nvPr>
        </p:nvSpPr>
        <p:spPr>
          <a:xfrm>
            <a:off x="9211565" y="3614899"/>
            <a:ext cx="3808413" cy="288607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Электронный кошелёк </a:t>
            </a:r>
            <a:endParaRPr lang="en-US" sz="2012" b="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(англ. </a:t>
            </a:r>
            <a:r>
              <a:rPr lang="ru-RU" sz="1761" spc="-1" dirty="0" err="1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e-Purse</a:t>
            </a:r>
            <a:r>
              <a:rPr lang="ru-RU" sz="1761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или </a:t>
            </a:r>
            <a:r>
              <a:rPr lang="ru-RU" sz="1761" spc="-1" dirty="0" err="1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e-Wallet</a:t>
            </a:r>
            <a:r>
              <a:rPr lang="ru-RU" sz="1761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) –</a:t>
            </a:r>
            <a:endParaRPr lang="en-US" sz="1761" spc="-1" dirty="0">
              <a:solidFill>
                <a:schemeClr val="accent3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это хранилище цифровых денег (электронные деньги в интернете), с помощью которых мы можем осуществлять различные платежи (онлайн-покупки, например).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96" y="2002195"/>
            <a:ext cx="1587243" cy="4480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19" y="2745301"/>
            <a:ext cx="2811155" cy="7037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531" y="2466418"/>
            <a:ext cx="3057225" cy="12736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386" y="1825270"/>
            <a:ext cx="1775086" cy="79744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233" y="2327001"/>
            <a:ext cx="3222987" cy="15067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01" y="1973795"/>
            <a:ext cx="2013759" cy="535324"/>
          </a:xfrm>
          <a:prstGeom prst="rect">
            <a:avLst/>
          </a:prstGeom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4572128" y="1825271"/>
            <a:ext cx="0" cy="518667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27592" y="1825271"/>
            <a:ext cx="0" cy="518667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953152" y="1825271"/>
            <a:ext cx="0" cy="518667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72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304"/>
    </mc:Choice>
    <mc:Fallback xmlns="">
      <p:transition spd="slow" advTm="26430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3969677" y="781995"/>
            <a:ext cx="7093983" cy="7093983"/>
            <a:chOff x="-1003230" y="1759336"/>
            <a:chExt cx="4832533" cy="4832533"/>
          </a:xfrm>
        </p:grpSpPr>
        <p:sp>
          <p:nvSpPr>
            <p:cNvPr id="17" name="Овал 16"/>
            <p:cNvSpPr/>
            <p:nvPr/>
          </p:nvSpPr>
          <p:spPr>
            <a:xfrm>
              <a:off x="-598536" y="2118574"/>
              <a:ext cx="4030685" cy="4030685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516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-733582" y="1987946"/>
              <a:ext cx="4288968" cy="4288968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516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-868847" y="1874223"/>
              <a:ext cx="4567389" cy="4567389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516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-1003230" y="1759336"/>
              <a:ext cx="4832533" cy="4832533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516"/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250" y="-73256"/>
            <a:ext cx="12684677" cy="82698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801" y="336608"/>
            <a:ext cx="12100084" cy="670929"/>
          </a:xfrm>
        </p:spPr>
        <p:txBody>
          <a:bodyPr>
            <a:normAutofit/>
          </a:bodyPr>
          <a:lstStyle/>
          <a:p>
            <a:pPr lvl="0"/>
            <a:r>
              <a:rPr lang="ru-RU" sz="32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БАНКОВСКАЯ КАРТА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0"/>
          </p:nvPr>
        </p:nvSpPr>
        <p:spPr>
          <a:xfrm>
            <a:off x="7012805" y="5288845"/>
            <a:ext cx="2507996" cy="567906"/>
          </a:xfrm>
        </p:spPr>
        <p:txBody>
          <a:bodyPr/>
          <a:lstStyle/>
          <a:p>
            <a:pPr marL="0" indent="0">
              <a:buNone/>
            </a:pPr>
            <a:r>
              <a:rPr lang="ru-RU" sz="1761" dirty="0">
                <a:solidFill>
                  <a:schemeClr val="accent3"/>
                </a:solidFill>
              </a:rPr>
              <a:t>Номер карты</a:t>
            </a:r>
          </a:p>
        </p:txBody>
      </p:sp>
      <p:sp>
        <p:nvSpPr>
          <p:cNvPr id="10" name="Объект 5"/>
          <p:cNvSpPr>
            <a:spLocks noGrp="1"/>
          </p:cNvSpPr>
          <p:nvPr>
            <p:ph idx="11"/>
          </p:nvPr>
        </p:nvSpPr>
        <p:spPr>
          <a:xfrm>
            <a:off x="1381993" y="6994447"/>
            <a:ext cx="2833110" cy="500274"/>
          </a:xfrm>
        </p:spPr>
        <p:txBody>
          <a:bodyPr/>
          <a:lstStyle/>
          <a:p>
            <a:pPr marL="0" indent="0">
              <a:buNone/>
            </a:pPr>
            <a:r>
              <a:rPr lang="ru-RU" sz="1761" dirty="0">
                <a:solidFill>
                  <a:schemeClr val="accent3"/>
                </a:solidFill>
              </a:rPr>
              <a:t>Срок действия</a:t>
            </a:r>
          </a:p>
        </p:txBody>
      </p:sp>
      <p:sp>
        <p:nvSpPr>
          <p:cNvPr id="11" name="Объект 5"/>
          <p:cNvSpPr>
            <a:spLocks noGrp="1"/>
          </p:cNvSpPr>
          <p:nvPr>
            <p:ph idx="4294967295"/>
          </p:nvPr>
        </p:nvSpPr>
        <p:spPr>
          <a:xfrm>
            <a:off x="11109325" y="2978150"/>
            <a:ext cx="2335213" cy="377825"/>
          </a:xfrm>
        </p:spPr>
        <p:txBody>
          <a:bodyPr/>
          <a:lstStyle/>
          <a:p>
            <a:pPr marL="0" indent="0">
              <a:buNone/>
            </a:pPr>
            <a:r>
              <a:rPr lang="ru-RU" sz="1761" dirty="0">
                <a:solidFill>
                  <a:schemeClr val="accent3"/>
                </a:solidFill>
              </a:rPr>
              <a:t>Номер </a:t>
            </a:r>
            <a:r>
              <a:rPr lang="en-US" sz="1761" dirty="0">
                <a:solidFill>
                  <a:schemeClr val="accent3"/>
                </a:solidFill>
              </a:rPr>
              <a:t>CVC </a:t>
            </a:r>
            <a:r>
              <a:rPr lang="ru-RU" sz="1761" dirty="0">
                <a:solidFill>
                  <a:schemeClr val="accent3"/>
                </a:solidFill>
              </a:rPr>
              <a:t>или </a:t>
            </a:r>
            <a:r>
              <a:rPr lang="en-US" sz="1761" dirty="0">
                <a:solidFill>
                  <a:schemeClr val="accent3"/>
                </a:solidFill>
              </a:rPr>
              <a:t>CVV</a:t>
            </a:r>
            <a:endParaRPr lang="ru-RU" sz="1761" dirty="0">
              <a:solidFill>
                <a:schemeClr val="accent3"/>
              </a:solidFill>
            </a:endParaRPr>
          </a:p>
        </p:txBody>
      </p:sp>
      <p:sp>
        <p:nvSpPr>
          <p:cNvPr id="19" name="Объект 5"/>
          <p:cNvSpPr>
            <a:spLocks noGrp="1"/>
          </p:cNvSpPr>
          <p:nvPr>
            <p:ph idx="4294967295"/>
          </p:nvPr>
        </p:nvSpPr>
        <p:spPr>
          <a:xfrm>
            <a:off x="0" y="6496050"/>
            <a:ext cx="2324100" cy="498475"/>
          </a:xfrm>
        </p:spPr>
        <p:txBody>
          <a:bodyPr/>
          <a:lstStyle/>
          <a:p>
            <a:pPr marL="0" indent="0">
              <a:buNone/>
            </a:pPr>
            <a:r>
              <a:rPr lang="ru-RU" sz="1761" dirty="0">
                <a:solidFill>
                  <a:schemeClr val="accent3"/>
                </a:solidFill>
              </a:rPr>
              <a:t>Имя владельца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277978" y="5288844"/>
            <a:ext cx="958470" cy="0"/>
          </a:xfrm>
          <a:prstGeom prst="line">
            <a:avLst/>
          </a:prstGeom>
          <a:ln w="12700">
            <a:solidFill>
              <a:schemeClr val="accent3"/>
            </a:solidFill>
            <a:headEnd type="oval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0239654" y="2977894"/>
            <a:ext cx="958470" cy="0"/>
          </a:xfrm>
          <a:prstGeom prst="line">
            <a:avLst/>
          </a:prstGeom>
          <a:ln w="12700">
            <a:solidFill>
              <a:schemeClr val="accent3"/>
            </a:solidFill>
            <a:headEnd type="oval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1304285" y="5662684"/>
            <a:ext cx="1293" cy="1573226"/>
          </a:xfrm>
          <a:prstGeom prst="line">
            <a:avLst/>
          </a:prstGeom>
          <a:ln w="12700">
            <a:solidFill>
              <a:schemeClr val="accent3"/>
            </a:solidFill>
            <a:headEnd type="oval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075290" y="6031167"/>
            <a:ext cx="0" cy="738549"/>
          </a:xfrm>
          <a:prstGeom prst="line">
            <a:avLst/>
          </a:prstGeom>
          <a:ln w="12700">
            <a:solidFill>
              <a:schemeClr val="accent3"/>
            </a:solidFill>
            <a:headEnd type="oval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67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19"/>
    </mc:Choice>
    <mc:Fallback xmlns="">
      <p:transition spd="slow" advTm="4311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203" y="1987984"/>
            <a:ext cx="7299348" cy="5149463"/>
          </a:xfrm>
          <a:prstGeom prst="rect">
            <a:avLst/>
          </a:prstGeom>
        </p:spPr>
      </p:pic>
      <p:sp>
        <p:nvSpPr>
          <p:cNvPr id="223" name="CustomShape 3"/>
          <p:cNvSpPr/>
          <p:nvPr/>
        </p:nvSpPr>
        <p:spPr>
          <a:xfrm>
            <a:off x="452820" y="5616272"/>
            <a:ext cx="6718950" cy="4233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987" y="425403"/>
            <a:ext cx="12100084" cy="69596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ПРАКТИЧЕСКИЙ ВОПРОС:</a:t>
            </a:r>
            <a:b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</a:br>
            <a: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КАК ПРЕВРАТИТЬ НАЛИЧНЫЕ ДЕНЬГИ В ЭЛЕКТРОННЫЕ?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587987" y="1562310"/>
            <a:ext cx="6150347" cy="576691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Для этого нужно:</a:t>
            </a:r>
            <a:endParaRPr lang="en-US" sz="2012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12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во-первых,</a:t>
            </a:r>
            <a:r>
              <a:rPr lang="ru-RU" sz="2012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</a:t>
            </a: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обзавестись электронным кошельком или банковской картой, или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«</a:t>
            </a:r>
            <a:r>
              <a:rPr lang="ru-RU" sz="2012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по-финграмотному</a:t>
            </a: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», электронным средством платежа; </a:t>
            </a:r>
            <a:endParaRPr lang="en-US" sz="2012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12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во-вторых,</a:t>
            </a:r>
            <a:r>
              <a:rPr lang="ru-RU" sz="2012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</a:t>
            </a: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пополнить это электронное средство платежа. Для этого можно внести наличные денежные средства через банкоматы или платёжные терминалы (терминалы могут быть как кредитных организаций, так и банковских платёжных агентов), и в этом случае наличные деньги превращаются в электронные, или перевести необходимую сумму с вашего банковского счёта, (а в этом случае в электронные деньги превращаются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уже деньги</a:t>
            </a:r>
            <a:endParaRPr lang="ru-RU" sz="2012" dirty="0"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0061805" y="4884802"/>
            <a:ext cx="2444418" cy="244441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288" y="5243714"/>
            <a:ext cx="1609058" cy="160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2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35"/>
    </mc:Choice>
    <mc:Fallback xmlns="">
      <p:transition spd="slow" advTm="4853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Рисунок 7"/>
          <p:cNvPicPr/>
          <p:nvPr/>
        </p:nvPicPr>
        <p:blipFill>
          <a:blip r:embed="rId3" cstate="print"/>
          <a:stretch/>
        </p:blipFill>
        <p:spPr>
          <a:xfrm>
            <a:off x="9335143" y="5340178"/>
            <a:ext cx="2810512" cy="1797352"/>
          </a:xfrm>
          <a:prstGeom prst="rect">
            <a:avLst/>
          </a:prstGeom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0E27C9E-8FD4-4EA0-95AB-AB21291A3C2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" y="5369524"/>
            <a:ext cx="2018238" cy="173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BA46ECC-AA2E-4380-8C1D-531C03F4746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345" y="5355624"/>
            <a:ext cx="1883548" cy="17647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101" y="654417"/>
            <a:ext cx="12100084" cy="444792"/>
          </a:xfrm>
        </p:spPr>
        <p:txBody>
          <a:bodyPr>
            <a:normAutofit fontScale="90000"/>
          </a:bodyPr>
          <a:lstStyle/>
          <a:p>
            <a:pPr lvl="0"/>
            <a: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КВАЗИДЕНЬГИ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563101" y="1517119"/>
            <a:ext cx="7470879" cy="4142044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12" dirty="0">
                <a:latin typeface="Rubik" panose="02000604000000020004" pitchFamily="2" charset="-79"/>
                <a:cs typeface="Rubik" panose="02000604000000020004" pitchFamily="2" charset="-79"/>
              </a:rPr>
              <a:t>В современной экономике расплачиваться можно</a:t>
            </a:r>
            <a:endParaRPr lang="en-US" sz="2012" dirty="0"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dirty="0">
                <a:latin typeface="Rubik" panose="02000604000000020004" pitchFamily="2" charset="-79"/>
                <a:cs typeface="Rubik" panose="02000604000000020004" pitchFamily="2" charset="-79"/>
              </a:rPr>
              <a:t>не только наличной и безналичной национальной валютой (рублями — в России, евро — на территории Евросоюза, фунтами стерлингов — в Великобритании и так далее),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12" dirty="0">
                <a:latin typeface="Rubik" panose="02000604000000020004" pitchFamily="2" charset="-79"/>
                <a:cs typeface="Rubik" panose="02000604000000020004" pitchFamily="2" charset="-79"/>
              </a:rPr>
              <a:t>но и бонусами, баллами, милями, а так же прочими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12" dirty="0" err="1">
                <a:latin typeface="Rubik" panose="02000604000000020004" pitchFamily="2" charset="-79"/>
                <a:cs typeface="Rubik" panose="02000604000000020004" pitchFamily="2" charset="-79"/>
              </a:rPr>
              <a:t>неденежными</a:t>
            </a:r>
            <a:r>
              <a:rPr lang="ru-RU" sz="2012" dirty="0">
                <a:latin typeface="Rubik" panose="02000604000000020004" pitchFamily="2" charset="-79"/>
                <a:cs typeface="Rubik" panose="02000604000000020004" pitchFamily="2" charset="-79"/>
              </a:rPr>
              <a:t> единицами, которые, по согласию участников программы, принимаются как платёжное средство. Эти единицы, заменяющие обычные деньги</a:t>
            </a:r>
            <a:r>
              <a:rPr lang="en-US" sz="2012" dirty="0">
                <a:latin typeface="Rubik" panose="02000604000000020004" pitchFamily="2" charset="-79"/>
                <a:cs typeface="Rubik" panose="02000604000000020004" pitchFamily="2" charset="-79"/>
              </a:rPr>
              <a:t> </a:t>
            </a:r>
            <a:r>
              <a:rPr lang="ru-RU" sz="2012" dirty="0">
                <a:latin typeface="Rubik" panose="02000604000000020004" pitchFamily="2" charset="-79"/>
                <a:cs typeface="Rubik" panose="02000604000000020004" pitchFamily="2" charset="-79"/>
              </a:rPr>
              <a:t>в определенных условиях, и называются </a:t>
            </a:r>
            <a:r>
              <a:rPr lang="ru-RU" sz="2012" b="1" dirty="0" err="1">
                <a:latin typeface="Rubik" panose="02000604000000020004" pitchFamily="2" charset="-79"/>
                <a:cs typeface="Rubik" panose="02000604000000020004" pitchFamily="2" charset="-79"/>
              </a:rPr>
              <a:t>квазиденьги</a:t>
            </a:r>
            <a:r>
              <a:rPr lang="ru-RU" sz="2012" dirty="0">
                <a:latin typeface="Rubik" panose="02000604000000020004" pitchFamily="2" charset="-79"/>
                <a:cs typeface="Rubik" panose="02000604000000020004" pitchFamily="2" charset="-79"/>
              </a:rPr>
              <a:t> (приставка «</a:t>
            </a:r>
            <a:r>
              <a:rPr lang="ru-RU" sz="2012" b="1" dirty="0" err="1">
                <a:latin typeface="Rubik" panose="02000604000000020004" pitchFamily="2" charset="-79"/>
                <a:cs typeface="Rubik" panose="02000604000000020004" pitchFamily="2" charset="-79"/>
              </a:rPr>
              <a:t>квази</a:t>
            </a:r>
            <a:r>
              <a:rPr lang="ru-RU" sz="2012" dirty="0">
                <a:latin typeface="Rubik" panose="02000604000000020004" pitchFamily="2" charset="-79"/>
                <a:cs typeface="Rubik" panose="02000604000000020004" pitchFamily="2" charset="-79"/>
              </a:rPr>
              <a:t>» </a:t>
            </a:r>
            <a:endParaRPr lang="en-US" sz="2012" dirty="0"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dirty="0">
                <a:latin typeface="Rubik" panose="02000604000000020004" pitchFamily="2" charset="-79"/>
                <a:cs typeface="Rubik" panose="02000604000000020004" pitchFamily="2" charset="-79"/>
              </a:rPr>
              <a:t>имеет латинское происхождение и обозначает «якобы», «почти»).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755" y="5349918"/>
            <a:ext cx="2730090" cy="17704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137" y="879013"/>
            <a:ext cx="5948218" cy="446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8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688"/>
    </mc:Choice>
    <mc:Fallback xmlns="">
      <p:transition spd="slow" advTm="18568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r="15906" b="10564"/>
          <a:stretch/>
        </p:blipFill>
        <p:spPr>
          <a:xfrm>
            <a:off x="0" y="1371817"/>
            <a:ext cx="6401417" cy="570434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 rot="10800000">
            <a:off x="-5165" y="1368977"/>
            <a:ext cx="6406582" cy="5707189"/>
          </a:xfrm>
          <a:prstGeom prst="rect">
            <a:avLst/>
          </a:prstGeom>
          <a:gradFill>
            <a:gsLst>
              <a:gs pos="48000">
                <a:schemeClr val="accent3">
                  <a:alpha val="58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 dirty="0">
              <a:solidFill>
                <a:schemeClr val="bg1"/>
              </a:solidFill>
            </a:endParaRPr>
          </a:p>
        </p:txBody>
      </p:sp>
      <p:sp>
        <p:nvSpPr>
          <p:cNvPr id="235" name="CustomShape 3"/>
          <p:cNvSpPr/>
          <p:nvPr/>
        </p:nvSpPr>
        <p:spPr>
          <a:xfrm>
            <a:off x="417953" y="3509752"/>
            <a:ext cx="7777644" cy="25271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84196" y="522924"/>
            <a:ext cx="12100084" cy="524171"/>
          </a:xfrm>
        </p:spPr>
        <p:txBody>
          <a:bodyPr/>
          <a:lstStyle/>
          <a:p>
            <a:r>
              <a:rPr lang="ru-RU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КРИПТОВАЛЮТА</a:t>
            </a:r>
          </a:p>
        </p:txBody>
      </p:sp>
      <p:sp>
        <p:nvSpPr>
          <p:cNvPr id="10" name="Объект 9"/>
          <p:cNvSpPr>
            <a:spLocks noGrp="1"/>
          </p:cNvSpPr>
          <p:nvPr>
            <p:ph idx="10"/>
          </p:nvPr>
        </p:nvSpPr>
        <p:spPr>
          <a:xfrm>
            <a:off x="584196" y="1455224"/>
            <a:ext cx="5614542" cy="3318124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ru-RU" sz="2012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Криптовалюта</a:t>
            </a:r>
            <a:r>
              <a:rPr lang="en-US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— </a:t>
            </a:r>
            <a:endParaRPr lang="en-US" sz="2012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это новый вид платёжного средства, предназначенный для использования</a:t>
            </a:r>
            <a:endParaRPr lang="en-US" sz="2012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в интернете. </a:t>
            </a:r>
            <a:r>
              <a:rPr lang="ru-RU" sz="2012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Криптовалюта</a:t>
            </a: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 не имеет физических носителей и</a:t>
            </a:r>
            <a:r>
              <a:rPr lang="en-US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существует только в виде программного</a:t>
            </a:r>
            <a:r>
              <a:rPr lang="en-US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кода. Поэтому её еще часто называют</a:t>
            </a:r>
            <a:r>
              <a:rPr lang="en-US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виртуальной или цифровой валютой.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1"/>
          </p:nvPr>
        </p:nvSpPr>
        <p:spPr>
          <a:xfrm>
            <a:off x="6722269" y="1396284"/>
            <a:ext cx="5753214" cy="594843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1761" b="1" dirty="0">
                <a:solidFill>
                  <a:schemeClr val="accent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Ник</a:t>
            </a:r>
            <a:r>
              <a:rPr lang="ru-RU" sz="1761" dirty="0">
                <a:solidFill>
                  <a:schemeClr val="accent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 </a:t>
            </a:r>
            <a:r>
              <a:rPr lang="ru-RU" sz="1761" b="1" dirty="0">
                <a:solidFill>
                  <a:schemeClr val="accent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Сабо</a:t>
            </a:r>
            <a:r>
              <a:rPr lang="ru-RU" sz="1761" dirty="0">
                <a:solidFill>
                  <a:schemeClr val="accent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 </a:t>
            </a:r>
            <a:r>
              <a:rPr lang="ru-RU" sz="1761" dirty="0">
                <a:latin typeface="Rubik" panose="02000604000000020004" pitchFamily="2" charset="-79"/>
                <a:cs typeface="Rubik" panose="02000604000000020004" pitchFamily="2" charset="-79"/>
              </a:rPr>
              <a:t>– </a:t>
            </a:r>
            <a:endParaRPr lang="en-US" sz="1761" dirty="0"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живая легенда в мире криптографии </a:t>
            </a:r>
            <a:endParaRPr lang="en-US" sz="1761" dirty="0">
              <a:solidFill>
                <a:schemeClr val="accent3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и </a:t>
            </a:r>
            <a:r>
              <a:rPr lang="ru-RU" sz="1761" dirty="0" err="1">
                <a:solidFill>
                  <a:schemeClr val="accent3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криптовалют</a:t>
            </a: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.</a:t>
            </a:r>
            <a:endParaRPr lang="en-US" sz="1761" dirty="0">
              <a:solidFill>
                <a:schemeClr val="accent3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761" dirty="0"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b="1" dirty="0" err="1">
                <a:solidFill>
                  <a:schemeClr val="accent1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Сатоси</a:t>
            </a:r>
            <a:r>
              <a:rPr lang="ru-RU" sz="1761" b="1" dirty="0">
                <a:solidFill>
                  <a:schemeClr val="accent1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 </a:t>
            </a:r>
            <a:r>
              <a:rPr lang="ru-RU" sz="1761" b="1" dirty="0" err="1">
                <a:solidFill>
                  <a:schemeClr val="accent1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Накамото</a:t>
            </a:r>
            <a:r>
              <a:rPr lang="ru-RU" sz="1761" b="1" dirty="0">
                <a:solidFill>
                  <a:schemeClr val="accent1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 </a:t>
            </a: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(англ. </a:t>
            </a:r>
            <a:r>
              <a:rPr lang="ru-RU" sz="1761" dirty="0" err="1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Satoshi</a:t>
            </a: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 </a:t>
            </a:r>
            <a:r>
              <a:rPr lang="ru-RU" sz="1761" dirty="0" err="1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Nakamoto</a:t>
            </a: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) — псевдоним человека или группы людей, разработавших протокол </a:t>
            </a:r>
            <a:r>
              <a:rPr lang="ru-RU" sz="1761" dirty="0" err="1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криптовалюты</a:t>
            </a: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 </a:t>
            </a:r>
            <a:r>
              <a:rPr lang="ru-RU" sz="1761" dirty="0" err="1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биткойн</a:t>
            </a:r>
            <a:endParaRPr lang="en-US" sz="1761" dirty="0">
              <a:solidFill>
                <a:schemeClr val="accent3"/>
              </a:solidFill>
              <a:latin typeface="Rubik" panose="02000604000000020004" pitchFamily="2" charset="-79"/>
              <a:ea typeface="Tahoma" panose="020B0604030504040204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и создавших первую версию программного обеспечения, в котором этот протокол был реализован. Было предпринято несколько попыток раскрыть реальную личность или группу, стоящую за этим именем, но ни одна из них не привела</a:t>
            </a:r>
            <a:endParaRPr lang="en-US" sz="1761" dirty="0">
              <a:solidFill>
                <a:schemeClr val="accent3"/>
              </a:solidFill>
              <a:latin typeface="Rubik" panose="02000604000000020004" pitchFamily="2" charset="-79"/>
              <a:ea typeface="Tahoma" panose="020B0604030504040204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к успеху.</a:t>
            </a:r>
          </a:p>
          <a:p>
            <a:pPr marL="0" indent="0">
              <a:spcBef>
                <a:spcPts val="0"/>
              </a:spcBef>
              <a:buNone/>
            </a:pPr>
            <a:endParaRPr lang="en-US" sz="1761" dirty="0">
              <a:solidFill>
                <a:schemeClr val="accent3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В 2010 году американец по имени </a:t>
            </a:r>
            <a:r>
              <a:rPr lang="ru-RU" sz="1761" b="1" dirty="0" err="1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Ласло</a:t>
            </a: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 приобрел за 10 000 </a:t>
            </a:r>
            <a:r>
              <a:rPr lang="ru-RU" sz="1761" dirty="0" err="1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биткоинов</a:t>
            </a: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 два больших куска пиццы, что на тот момент составляло 40</a:t>
            </a:r>
            <a:r>
              <a:rPr lang="en-US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 </a:t>
            </a: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–</a:t>
            </a:r>
            <a:r>
              <a:rPr lang="en-US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 </a:t>
            </a: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45 долларов. 3 года спустя парень очень жалел о такой оплате, так как к тому моменту потраченная сумма уже составляла почти</a:t>
            </a:r>
            <a:r>
              <a:rPr lang="en-US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 </a:t>
            </a: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10</a:t>
            </a:r>
            <a:r>
              <a:rPr lang="en-US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 </a:t>
            </a: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000 000$ благодаря рекордным показателям роста валюты в 2013 году.</a:t>
            </a:r>
          </a:p>
          <a:p>
            <a:pPr marL="0" indent="0">
              <a:buNone/>
            </a:pPr>
            <a:endParaRPr lang="ru-RU" sz="1761" dirty="0"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37907" y="5305582"/>
            <a:ext cx="2444418" cy="244441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38000"/>
                    </a14:imgEffect>
                    <a14:imgEffect>
                      <a14:brightnessContrast bright="-22000" contrast="-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69" y="5668824"/>
            <a:ext cx="1759294" cy="17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9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76"/>
    </mc:Choice>
    <mc:Fallback xmlns="">
      <p:transition spd="slow" advTm="254376"/>
    </mc:Fallback>
  </mc:AlternateContent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6136</TotalTime>
  <Words>1232</Words>
  <Application>Microsoft Office PowerPoint</Application>
  <PresentationFormat>Произвольный</PresentationFormat>
  <Paragraphs>317</Paragraphs>
  <Slides>21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Специальное оформление</vt:lpstr>
      <vt:lpstr>Финансовая грамотность  в цифровом формате –  будь в курсе!</vt:lpstr>
      <vt:lpstr>КЛАССИФИКАЦИЯ  СОВРЕМЕННЫХ ДЕНЕГ</vt:lpstr>
      <vt:lpstr>КАК  «ПУТЕШЕСТВУЮТ» БЕЗНАЛИЧНЫЕ  И ЭЛЕКТРОННЫЕ  ДЕНЬГИ ПРИ РАСЧЁТАХ И ПЕРЕВОДАХ</vt:lpstr>
      <vt:lpstr>КАК  «ПУТЕШЕСТВУЮТ» БЕЗНАЛИЧНЫЕ  И ЭЛЕКТРОННЫЕ  ДЕНЬГИ ПРИ РАСЧЁТАХ И ПЕРЕВОДАХ</vt:lpstr>
      <vt:lpstr>ЧТО ТАКОЕ ЭЛЕКТРОННЫЕ ДЕНЬГИ?</vt:lpstr>
      <vt:lpstr>БАНКОВСКАЯ КАРТА</vt:lpstr>
      <vt:lpstr>ПРАКТИЧЕСКИЙ ВОПРОС: КАК ПРЕВРАТИТЬ НАЛИЧНЫЕ ДЕНЬГИ В ЭЛЕКТРОННЫЕ?</vt:lpstr>
      <vt:lpstr>КВАЗИДЕНЬГИ</vt:lpstr>
      <vt:lpstr>КРИПТОВАЛЮТА</vt:lpstr>
      <vt:lpstr>ОТ ИНФОРМАЦИОННОЙ ЭРЫ  К ЦИФРОВОЙ</vt:lpstr>
      <vt:lpstr>А ЗНАЕТЕ ЛИ ВЫ, ЧТО:</vt:lpstr>
      <vt:lpstr>ЗА СЛЕДУЮЩИЕ 10 ЛЕТ  ТЕХНОЛОГИИ РАДИКАЛЬНО ИЗМЕНЯТ НАШ МИР</vt:lpstr>
      <vt:lpstr>ЗА СЛЕДУЮЩИЕ 10 ЛЕТ  ТЕХНОЛОГИИ РАДИКАЛЬНО ИЗМЕНЯТ НАШ МИР</vt:lpstr>
      <vt:lpstr>КАК ИЗМЕНИЛОСЬ НАШЕ ПОВЕДЕНИЕ В СЕТИ</vt:lpstr>
      <vt:lpstr>КАК УБЕРЕЧЬ СЕБЯ И БЛИЗКИХ ОТ ФИНАНСОВОГО МОШЕННИЧЕСТВА</vt:lpstr>
      <vt:lpstr>КАК УБЕРЕЧЬ СЕБЯ ОТ МОШЕННИЧЕСТВА В СЕТИ</vt:lpstr>
      <vt:lpstr>Советы:</vt:lpstr>
      <vt:lpstr>ПОДВЕДЕМ ИТОГИ: ОБСУДИМ ВМЕСТЕ</vt:lpstr>
      <vt:lpstr>Мошенничество на финансовом рынке</vt:lpstr>
      <vt:lpstr>Задания</vt:lpstr>
      <vt:lpstr>СПАСИБО ЗА ВНИМАНИЕ!</vt:lpstr>
    </vt:vector>
  </TitlesOfParts>
  <Company>spn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 trukhanenko</dc:creator>
  <cp:lastModifiedBy>Учитель</cp:lastModifiedBy>
  <cp:revision>374</cp:revision>
  <cp:lastPrinted>2019-02-28T08:49:42Z</cp:lastPrinted>
  <dcterms:created xsi:type="dcterms:W3CDTF">2015-08-28T08:18:34Z</dcterms:created>
  <dcterms:modified xsi:type="dcterms:W3CDTF">2022-04-18T21:32:28Z</dcterms:modified>
</cp:coreProperties>
</file>