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73" r:id="rId4"/>
    <p:sldId id="274" r:id="rId5"/>
    <p:sldId id="258" r:id="rId6"/>
    <p:sldId id="259" r:id="rId7"/>
    <p:sldId id="267" r:id="rId8"/>
    <p:sldId id="268" r:id="rId9"/>
    <p:sldId id="260" r:id="rId10"/>
    <p:sldId id="261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221088"/>
            <a:ext cx="6858000" cy="10191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 и здоровье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1071546"/>
            <a:ext cx="6858000" cy="192880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Автор проекта </a:t>
            </a:r>
            <a:r>
              <a:rPr lang="ru-RU" dirty="0" err="1" smtClean="0"/>
              <a:t>Азизбекян</a:t>
            </a:r>
            <a:endParaRPr lang="ru-RU" dirty="0" smtClean="0"/>
          </a:p>
          <a:p>
            <a:r>
              <a:rPr lang="ru-RU" dirty="0" err="1" smtClean="0"/>
              <a:t>Мелине</a:t>
            </a:r>
            <a:r>
              <a:rPr lang="ru-RU" dirty="0" smtClean="0"/>
              <a:t> </a:t>
            </a:r>
            <a:r>
              <a:rPr lang="ru-RU" dirty="0" err="1" smtClean="0"/>
              <a:t>Артаковна</a:t>
            </a:r>
            <a:r>
              <a:rPr lang="ru-RU" dirty="0" smtClean="0"/>
              <a:t>, 8 Б класс;</a:t>
            </a:r>
          </a:p>
          <a:p>
            <a:r>
              <a:rPr lang="ru-RU" dirty="0" err="1" smtClean="0"/>
              <a:t>Готина</a:t>
            </a:r>
            <a:r>
              <a:rPr lang="ru-RU" dirty="0" smtClean="0"/>
              <a:t> Ольга Олеговна, 8Б класс </a:t>
            </a:r>
          </a:p>
          <a:p>
            <a:r>
              <a:rPr lang="ru-RU" dirty="0" smtClean="0"/>
              <a:t>Руководитель проекта </a:t>
            </a:r>
            <a:r>
              <a:rPr lang="ru-RU" dirty="0" err="1" smtClean="0"/>
              <a:t>Коломеец</a:t>
            </a:r>
            <a:r>
              <a:rPr lang="ru-RU" dirty="0" smtClean="0"/>
              <a:t> Татьяна Владимировна </a:t>
            </a:r>
          </a:p>
          <a:p>
            <a:r>
              <a:rPr lang="ru-RU" dirty="0" smtClean="0"/>
              <a:t>учитель технологии,</a:t>
            </a:r>
          </a:p>
          <a:p>
            <a:r>
              <a:rPr lang="ru-RU" dirty="0" smtClean="0"/>
              <a:t>тел.: 8914-207-09-31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оля\Desktop\STEND-PRAVILNOE-PITANIE-SHKOLNIKOV-110H80-4800RU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8" y="0"/>
            <a:ext cx="91318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92995" y="404664"/>
            <a:ext cx="6876764" cy="551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</a:rPr>
              <a:t>Принципы </a:t>
            </a: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</a:rPr>
              <a:t>культуры питания</a:t>
            </a: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19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ru-RU" dirty="0" smtClean="0"/>
              <a:t>Принцип </a:t>
            </a:r>
            <a:r>
              <a:rPr lang="ru-RU" dirty="0"/>
              <a:t>количественной характеристики энергии, поступающей с пищевыми продуктами, должно быть равно энергии, расходуемой организмом.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 smtClean="0"/>
              <a:t>Принцип </a:t>
            </a:r>
            <a:r>
              <a:rPr lang="ru-RU" dirty="0"/>
              <a:t>качественной характеристики питания. В организм с пищевыми продуктами должны поступать все необходимые пищевые вещества в определенных для данного человека количествах.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 smtClean="0"/>
              <a:t>Принцип </a:t>
            </a:r>
            <a:r>
              <a:rPr lang="ru-RU" dirty="0"/>
              <a:t>сбалансированности питания. Все питательные вещества, поступающие в организм, должны находиться между собой в определенных соотношениях.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 smtClean="0"/>
              <a:t>Принцип </a:t>
            </a:r>
            <a:r>
              <a:rPr lang="ru-RU" dirty="0"/>
              <a:t>режимности питания. Прием определенного количества пищи в определенное время.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 smtClean="0"/>
              <a:t>Принцип </a:t>
            </a:r>
            <a:r>
              <a:rPr lang="ru-RU" dirty="0"/>
              <a:t>безвредности и </a:t>
            </a:r>
            <a:r>
              <a:rPr lang="ru-RU" dirty="0" err="1"/>
              <a:t>легкоусвояемости</a:t>
            </a:r>
            <a:r>
              <a:rPr lang="ru-RU" dirty="0"/>
              <a:t> пищи. Пищевые продукты и пища не должны предоставлять опасности для здоровья из-за наличия физических, химических или биологических загрязнителей или процессов порчи.</a:t>
            </a:r>
          </a:p>
        </p:txBody>
      </p:sp>
    </p:spTree>
    <p:extLst>
      <p:ext uri="{BB962C8B-B14F-4D97-AF65-F5344CB8AC3E}">
        <p14:creationId xmlns:p14="http://schemas.microsoft.com/office/powerpoint/2010/main" val="134583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97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2943" y="332656"/>
            <a:ext cx="7358114" cy="54006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200" dirty="0" smtClean="0">
                <a:cs typeface="Times New Roman" pitchFamily="18" charset="0"/>
              </a:rPr>
              <a:t>Здоровое питание – это не только хорошее самочувствие и избавление от многих болезней, но и стремление к здоровой и долгой жизни, поддержание имиджа успешного делового человека. </a:t>
            </a:r>
          </a:p>
          <a:p>
            <a:pPr marL="109728" indent="0" algn="ctr">
              <a:buNone/>
            </a:pPr>
            <a:endParaRPr lang="ru-RU" sz="2200" dirty="0"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sz="2200" dirty="0" smtClean="0">
                <a:cs typeface="Times New Roman" pitchFamily="18" charset="0"/>
              </a:rPr>
              <a:t>Вопросы: </a:t>
            </a:r>
          </a:p>
          <a:p>
            <a:pPr marL="109728" indent="0" algn="ctr">
              <a:buNone/>
            </a:pPr>
            <a:r>
              <a:rPr lang="ru-RU" sz="2200" dirty="0">
                <a:cs typeface="Times New Roman" pitchFamily="18" charset="0"/>
              </a:rPr>
              <a:t>Ч</a:t>
            </a:r>
            <a:r>
              <a:rPr lang="ru-RU" sz="2200" dirty="0" smtClean="0">
                <a:cs typeface="Times New Roman" pitchFamily="18" charset="0"/>
              </a:rPr>
              <a:t>то полезно, а что нет?</a:t>
            </a:r>
          </a:p>
          <a:p>
            <a:pPr marL="109728" indent="0" algn="ctr">
              <a:buNone/>
            </a:pPr>
            <a:r>
              <a:rPr lang="ru-RU" sz="2200" dirty="0" smtClean="0">
                <a:cs typeface="Times New Roman" pitchFamily="18" charset="0"/>
              </a:rPr>
              <a:t> </a:t>
            </a:r>
            <a:r>
              <a:rPr lang="ru-RU" sz="2200" dirty="0">
                <a:cs typeface="Times New Roman" pitchFamily="18" charset="0"/>
              </a:rPr>
              <a:t>К</a:t>
            </a:r>
            <a:r>
              <a:rPr lang="ru-RU" sz="2200" dirty="0" smtClean="0">
                <a:cs typeface="Times New Roman" pitchFamily="18" charset="0"/>
              </a:rPr>
              <a:t>ак надо правильно питаться?</a:t>
            </a:r>
          </a:p>
          <a:p>
            <a:pPr marL="109728" indent="0" algn="ctr">
              <a:buNone/>
            </a:pPr>
            <a:r>
              <a:rPr lang="ru-RU" sz="2200" dirty="0" smtClean="0">
                <a:cs typeface="Times New Roman" pitchFamily="18" charset="0"/>
              </a:rPr>
              <a:t> </a:t>
            </a:r>
            <a:r>
              <a:rPr lang="ru-RU" sz="2200" dirty="0">
                <a:cs typeface="Times New Roman" pitchFamily="18" charset="0"/>
              </a:rPr>
              <a:t>К</a:t>
            </a:r>
            <a:r>
              <a:rPr lang="ru-RU" sz="2200" dirty="0" smtClean="0">
                <a:cs typeface="Times New Roman" pitchFamily="18" charset="0"/>
              </a:rPr>
              <a:t>ак разобраться</a:t>
            </a:r>
          </a:p>
          <a:p>
            <a:pPr marL="109728" indent="0" algn="ctr">
              <a:buNone/>
            </a:pPr>
            <a:r>
              <a:rPr lang="ru-RU" sz="2200" dirty="0" smtClean="0">
                <a:cs typeface="Times New Roman" pitchFamily="18" charset="0"/>
              </a:rPr>
              <a:t> во всём многообразии </a:t>
            </a:r>
          </a:p>
          <a:p>
            <a:pPr marL="109728" indent="0" algn="ctr">
              <a:buNone/>
            </a:pPr>
            <a:r>
              <a:rPr lang="ru-RU" sz="2200" dirty="0" smtClean="0">
                <a:cs typeface="Times New Roman" pitchFamily="18" charset="0"/>
              </a:rPr>
              <a:t>продуктов </a:t>
            </a:r>
          </a:p>
          <a:p>
            <a:pPr marL="109728" indent="0" algn="ctr">
              <a:buNone/>
            </a:pPr>
            <a:r>
              <a:rPr lang="ru-RU" sz="2200" dirty="0" smtClean="0">
                <a:cs typeface="Times New Roman" pitchFamily="18" charset="0"/>
              </a:rPr>
              <a:t>без ущерба своему здоровью?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 столовой МБОУ СОШ №44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Татьяна\Desktop\IMG_20200306_091320_HDR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2695575" cy="3594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Татьяна\Desktop\IMG_20200306_091327_HDR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1" y="1916832"/>
            <a:ext cx="2581275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Татьяна\Desktop\IMG_20200306_123210_HDR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2636912"/>
            <a:ext cx="2572643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332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08720"/>
            <a:ext cx="8616534" cy="4864307"/>
          </a:xfrm>
        </p:spPr>
        <p:txBody>
          <a:bodyPr>
            <a:normAutofit fontScale="92500" lnSpcReduction="20000"/>
          </a:bodyPr>
          <a:lstStyle/>
          <a:p>
            <a:pPr marL="365125" indent="261938" algn="just"/>
            <a:r>
              <a:rPr lang="ru-RU" sz="2900" dirty="0" smtClean="0"/>
              <a:t>В ходе исследовательской работы была изучена литература по данному вопросу, рассмотрены понятия о рациональном питании, особенности питания подростков, режим питания, проведены беседы с ответственным по питанию, шеф-поваром, заведующим по хозяйственной части и классными руководителями в начальной школе. </a:t>
            </a:r>
          </a:p>
          <a:p>
            <a:pPr marL="365125" indent="261938" algn="just"/>
            <a:r>
              <a:rPr lang="ru-RU" sz="2900" dirty="0" smtClean="0"/>
              <a:t>Школьная столовая соответствует всем нормам. </a:t>
            </a:r>
          </a:p>
          <a:p>
            <a:pPr marL="365125" indent="261938"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проблема остаётся, так как дети не знакомы с культурой питания.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Вывод: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3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786874" cy="350046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200" b="1" dirty="0" smtClean="0"/>
              <a:t>Факторы:</a:t>
            </a:r>
            <a:r>
              <a:rPr lang="ru-RU" sz="2600" dirty="0" smtClean="0"/>
              <a:t> </a:t>
            </a:r>
            <a:r>
              <a:rPr lang="ru-RU" sz="2900" dirty="0" smtClean="0"/>
              <a:t>наследственность; условия, в которых живем и питаемся; сам человек - его характер, поведение и привычки. </a:t>
            </a:r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r>
              <a:rPr lang="ru-RU" sz="2900" b="1" dirty="0"/>
              <a:t>Ф</a:t>
            </a:r>
            <a:r>
              <a:rPr lang="ru-RU" sz="2900" b="1" dirty="0" smtClean="0"/>
              <a:t>акторы распределяются следующим образом:</a:t>
            </a:r>
          </a:p>
          <a:p>
            <a:pPr>
              <a:buNone/>
            </a:pPr>
            <a:r>
              <a:rPr lang="ru-RU" sz="2900" dirty="0" smtClean="0"/>
              <a:t>      </a:t>
            </a:r>
            <a:r>
              <a:rPr lang="ru-RU" sz="2900" i="1" dirty="0" smtClean="0"/>
              <a:t>• Условия, образ жизни, питание - 50%.</a:t>
            </a:r>
          </a:p>
          <a:p>
            <a:pPr>
              <a:buNone/>
            </a:pPr>
            <a:r>
              <a:rPr lang="ru-RU" sz="2900" i="1" dirty="0" smtClean="0"/>
              <a:t>      • Наследственность - 20%.</a:t>
            </a:r>
          </a:p>
          <a:p>
            <a:pPr>
              <a:buNone/>
            </a:pPr>
            <a:r>
              <a:rPr lang="ru-RU" sz="2900" i="1" dirty="0" smtClean="0"/>
              <a:t>      • Внешняя среда, природные условия - 20%.</a:t>
            </a:r>
          </a:p>
          <a:p>
            <a:pPr>
              <a:buNone/>
            </a:pPr>
            <a:r>
              <a:rPr lang="ru-RU" sz="2900" i="1" dirty="0" smtClean="0"/>
              <a:t>      • Здравоохранение - 10%.</a:t>
            </a:r>
          </a:p>
          <a:p>
            <a:pPr>
              <a:buNone/>
            </a:pPr>
            <a:endParaRPr lang="ru-RU" sz="2900" i="1" dirty="0" smtClean="0"/>
          </a:p>
          <a:p>
            <a:pPr>
              <a:buNone/>
            </a:pPr>
            <a:r>
              <a:rPr lang="ru-RU" sz="2900" b="1" i="1" dirty="0" smtClean="0"/>
              <a:t>Так каким же должно быть питание, чтобы оно положительно отразилось на нашем здоровье?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6874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питание - залог здоровья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30" name="Picture 6" descr="https://avatars.mds.yandex.net/get-zen_doc/1945572/pub_5cab82770c7b5200af215368_5cab829466944d00afdfb552/scale_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4505130"/>
            <a:ext cx="3071802" cy="2352870"/>
          </a:xfrm>
          <a:prstGeom prst="rect">
            <a:avLst/>
          </a:prstGeom>
          <a:noFill/>
        </p:spPr>
      </p:pic>
      <p:pic>
        <p:nvPicPr>
          <p:cNvPr id="1032" name="Picture 8" descr="https://f-md.ru/wp-content/uploads/2016/12/pyat-priemov-pishh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77966"/>
            <a:ext cx="2584184" cy="2380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500306"/>
            <a:ext cx="8786874" cy="421484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200" b="1" dirty="0" smtClean="0"/>
              <a:t>Правильное питание заключается в обеспечении организма полноценным рационом</a:t>
            </a:r>
            <a:r>
              <a:rPr lang="ru-RU" sz="2200" b="1" dirty="0"/>
              <a:t>!</a:t>
            </a:r>
            <a:r>
              <a:rPr lang="ru-RU" sz="2200" b="1" dirty="0" smtClean="0"/>
              <a:t> </a:t>
            </a:r>
          </a:p>
          <a:p>
            <a:pPr marL="109728" indent="0" algn="ctr">
              <a:buNone/>
            </a:pPr>
            <a:endParaRPr lang="ru-RU" sz="2200" b="1" dirty="0" smtClean="0"/>
          </a:p>
          <a:p>
            <a:pPr marL="109728" indent="0">
              <a:buNone/>
            </a:pPr>
            <a:r>
              <a:rPr lang="ru-RU" sz="2200" dirty="0"/>
              <a:t>В</a:t>
            </a:r>
            <a:r>
              <a:rPr lang="ru-RU" sz="2200" dirty="0" smtClean="0"/>
              <a:t>се необходимые продукты: мясо, злаки, овощи, фрукты.</a:t>
            </a:r>
          </a:p>
          <a:p>
            <a:pPr marL="109728" indent="0">
              <a:buNone/>
            </a:pPr>
            <a:r>
              <a:rPr lang="ru-RU" sz="2200" dirty="0" smtClean="0"/>
              <a:t> </a:t>
            </a:r>
          </a:p>
          <a:p>
            <a:pPr marL="109728" indent="0" algn="ctr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рациона - одна из главных задач в правильном питании, но не менее важным является и ежедневное следование ему.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 descr="https://sgreklama.ru/wp-content/uploads/2019/08/Normalizuem-pitanie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0"/>
            <a:ext cx="4286248" cy="2411015"/>
          </a:xfrm>
          <a:prstGeom prst="rect">
            <a:avLst/>
          </a:prstGeom>
          <a:noFill/>
        </p:spPr>
      </p:pic>
      <p:pic>
        <p:nvPicPr>
          <p:cNvPr id="16390" name="Picture 6" descr="https://thumbs.dreamstime.com/b/%D0%B7-%D0%BE%D1%80%D0%BE%D0%B2%D1%8C%D0%B5-%D0%BF%D0%B8%D1%82%D0%B0%D0%BD%D0%B8%D1%8F-%D1%87%D0%B5-%D0%BE%D0%B2%D0%B5%D0%BA%D0%B0-%D1%81%D0%BF%D0%BE%D1%80%D1%82%D0%B0-812439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0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7786742" cy="357190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Подростковый возраст </a:t>
            </a:r>
            <a:r>
              <a:rPr lang="ru-RU" dirty="0" smtClean="0"/>
              <a:t>— это период бурного роста, перестройки систем организма, полового созревания. Высокая двигательная и умственная активность подростка, усиленный рост костной и мышечной ткани требуют от организма значительных энергетических затрат.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подростков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8" name="Picture 4" descr="https://static.tildacdn.com/tild6430-6362-4136-b165-383238346431/ckhRkLfw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4499932"/>
            <a:ext cx="3298766" cy="2197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3071834"/>
          </a:xfrm>
        </p:spPr>
        <p:txBody>
          <a:bodyPr>
            <a:normAutofit fontScale="85000" lnSpcReduction="10000"/>
          </a:bodyPr>
          <a:lstStyle/>
          <a:p>
            <a:pPr marL="109728" indent="0" algn="just">
              <a:buNone/>
            </a:pPr>
            <a:r>
              <a:rPr lang="ru-RU" dirty="0" smtClean="0"/>
              <a:t>Анализ </a:t>
            </a:r>
            <a:r>
              <a:rPr lang="ru-RU" dirty="0" smtClean="0"/>
              <a:t>изученной литературы показывает, что подросту нужно 50-52 ккал на 1кг массы тела в сутки. Но важна калорийность пищи, также как качественный ее состав.</a:t>
            </a:r>
          </a:p>
          <a:p>
            <a:pPr algn="just">
              <a:buNone/>
            </a:pPr>
            <a:endParaRPr lang="ru-RU" dirty="0" smtClean="0"/>
          </a:p>
          <a:p>
            <a:pPr marL="109728" indent="0" algn="just">
              <a:buNone/>
            </a:pPr>
            <a:r>
              <a:rPr lang="ru-RU" dirty="0" smtClean="0"/>
              <a:t>Специалистами в области питания разработаны суточные наборы продуктов для школьников. В них содержится нормированное для каждой возрастной группы количество энергии и пищевых веществ.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487" name="Picture 7" descr="https://img1.liveinternet.ru/images/attach/d/2/149/253/149253923_2835299_kak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318799"/>
            <a:ext cx="4657711" cy="3345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оля\Desktop\sovetyidetyamopravil-nompitan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1197</TotalTime>
  <Words>474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Школьная столовая и здоровье ученика </vt:lpstr>
      <vt:lpstr>Презентация PowerPoint</vt:lpstr>
      <vt:lpstr>Зал столовой МБОУ СОШ №44</vt:lpstr>
      <vt:lpstr>    Вывод:</vt:lpstr>
      <vt:lpstr> Правильное питание - залог здоровья </vt:lpstr>
      <vt:lpstr>Презентация PowerPoint</vt:lpstr>
      <vt:lpstr>Питание подростков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Учитель</cp:lastModifiedBy>
  <cp:revision>125</cp:revision>
  <dcterms:created xsi:type="dcterms:W3CDTF">2020-03-23T23:31:09Z</dcterms:created>
  <dcterms:modified xsi:type="dcterms:W3CDTF">2021-03-29T06:19:37Z</dcterms:modified>
</cp:coreProperties>
</file>