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5"/>
    <p:sldMasterId id="2147483650" r:id="rId6"/>
  </p:sldMasterIdLst>
  <p:notesMasterIdLst>
    <p:notesMasterId r:id="rId52"/>
  </p:notesMasterIdLst>
  <p:sldIdLst>
    <p:sldId id="257" r:id="rId7"/>
    <p:sldId id="260" r:id="rId8"/>
    <p:sldId id="294" r:id="rId9"/>
    <p:sldId id="284" r:id="rId10"/>
    <p:sldId id="288" r:id="rId11"/>
    <p:sldId id="295" r:id="rId12"/>
    <p:sldId id="292" r:id="rId13"/>
    <p:sldId id="290" r:id="rId14"/>
    <p:sldId id="276" r:id="rId15"/>
    <p:sldId id="296" r:id="rId16"/>
    <p:sldId id="277" r:id="rId17"/>
    <p:sldId id="278" r:id="rId18"/>
    <p:sldId id="275" r:id="rId19"/>
    <p:sldId id="322" r:id="rId20"/>
    <p:sldId id="279" r:id="rId21"/>
    <p:sldId id="314" r:id="rId22"/>
    <p:sldId id="302" r:id="rId23"/>
    <p:sldId id="311" r:id="rId24"/>
    <p:sldId id="316" r:id="rId25"/>
    <p:sldId id="315" r:id="rId26"/>
    <p:sldId id="318" r:id="rId27"/>
    <p:sldId id="299" r:id="rId28"/>
    <p:sldId id="317" r:id="rId29"/>
    <p:sldId id="309" r:id="rId30"/>
    <p:sldId id="297" r:id="rId31"/>
    <p:sldId id="291" r:id="rId32"/>
    <p:sldId id="298" r:id="rId33"/>
    <p:sldId id="312" r:id="rId34"/>
    <p:sldId id="323" r:id="rId35"/>
    <p:sldId id="310" r:id="rId36"/>
    <p:sldId id="280" r:id="rId37"/>
    <p:sldId id="313" r:id="rId38"/>
    <p:sldId id="300" r:id="rId39"/>
    <p:sldId id="301" r:id="rId40"/>
    <p:sldId id="320" r:id="rId41"/>
    <p:sldId id="304" r:id="rId42"/>
    <p:sldId id="303" r:id="rId43"/>
    <p:sldId id="325" r:id="rId44"/>
    <p:sldId id="326" r:id="rId45"/>
    <p:sldId id="305" r:id="rId46"/>
    <p:sldId id="306" r:id="rId47"/>
    <p:sldId id="327" r:id="rId48"/>
    <p:sldId id="308" r:id="rId49"/>
    <p:sldId id="319" r:id="rId50"/>
    <p:sldId id="283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CCFF99"/>
    <a:srgbClr val="FF9933"/>
    <a:srgbClr val="FF6600"/>
    <a:srgbClr val="008000"/>
    <a:srgbClr val="CCCC00"/>
    <a:srgbClr val="0066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8723" autoAdjust="0"/>
  </p:normalViewPr>
  <p:slideViewPr>
    <p:cSldViewPr>
      <p:cViewPr varScale="1">
        <p:scale>
          <a:sx n="101" d="100"/>
          <a:sy n="101" d="100"/>
        </p:scale>
        <p:origin x="13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DBFCA4-AE96-4CF7-98CB-A6093D514D3C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AD37F15-6CC2-40E5-B377-E975A2E1683C}">
      <dgm:prSet phldrT="[Текст]" custT="1"/>
      <dgm:spPr>
        <a:xfrm>
          <a:off x="0" y="0"/>
          <a:ext cx="4861204" cy="1030759"/>
        </a:xfrm>
      </dgm:spPr>
      <dgm:t>
        <a:bodyPr/>
        <a:lstStyle/>
        <a:p>
          <a:r>
            <a: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Базовые принципы организации уроков  </a:t>
          </a:r>
          <a:endParaRPr lang="ru-RU" sz="1600" b="1" dirty="0">
            <a:solidFill>
              <a:schemeClr val="accent2">
                <a:lumMod val="75000"/>
              </a:scheme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21E1050-2FD8-4F30-9E42-56AC9C2A3551}" type="parTrans" cxnId="{0E63C111-7AD8-494B-9F44-DC5F52780BD2}">
      <dgm:prSet/>
      <dgm:spPr/>
      <dgm:t>
        <a:bodyPr/>
        <a:lstStyle/>
        <a:p>
          <a:endParaRPr lang="ru-RU"/>
        </a:p>
      </dgm:t>
    </dgm:pt>
    <dgm:pt modelId="{DB63D72F-5381-4D43-93CE-36EE4C13D056}" type="sibTrans" cxnId="{0E63C111-7AD8-494B-9F44-DC5F52780BD2}">
      <dgm:prSet/>
      <dgm:spPr/>
      <dgm:t>
        <a:bodyPr/>
        <a:lstStyle/>
        <a:p>
          <a:endParaRPr lang="ru-RU"/>
        </a:p>
      </dgm:t>
    </dgm:pt>
    <dgm:pt modelId="{B137AD53-7E13-4DF4-99E3-6883817E63C7}">
      <dgm:prSet phldrT="[Текст]" custT="1"/>
      <dgm:spPr>
        <a:xfrm>
          <a:off x="2373" y="1030759"/>
          <a:ext cx="1618818" cy="2164594"/>
        </a:xfrm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дифференциация учебно-исследовательского материала</a:t>
          </a:r>
        </a:p>
        <a:p>
          <a:pPr defTabSz="2089150">
            <a:lnSpc>
              <a:spcPct val="90000"/>
            </a:lnSpc>
          </a:pPr>
          <a:endParaRPr lang="ru-RU" sz="1400" dirty="0">
            <a:solidFill>
              <a:schemeClr val="accent6">
                <a:lumMod val="50000"/>
              </a:schemeClr>
            </a:solidFill>
            <a:latin typeface="Calibri"/>
            <a:ea typeface="+mn-ea"/>
            <a:cs typeface="Times New Roman"/>
          </a:endParaRPr>
        </a:p>
      </dgm:t>
    </dgm:pt>
    <dgm:pt modelId="{9982168E-FA46-4703-922E-E2FAC013A939}" type="parTrans" cxnId="{CEE4FEC4-CD69-41B8-9A9C-27E25CBEA8AB}">
      <dgm:prSet/>
      <dgm:spPr/>
      <dgm:t>
        <a:bodyPr/>
        <a:lstStyle/>
        <a:p>
          <a:endParaRPr lang="ru-RU"/>
        </a:p>
      </dgm:t>
    </dgm:pt>
    <dgm:pt modelId="{63CCBB88-96C7-43A0-80DD-FE7439B1625C}" type="sibTrans" cxnId="{CEE4FEC4-CD69-41B8-9A9C-27E25CBEA8AB}">
      <dgm:prSet/>
      <dgm:spPr/>
      <dgm:t>
        <a:bodyPr/>
        <a:lstStyle/>
        <a:p>
          <a:endParaRPr lang="ru-RU"/>
        </a:p>
      </dgm:t>
    </dgm:pt>
    <dgm:pt modelId="{025FBCC7-76CA-4BB2-8DF0-253804E1B7DF}">
      <dgm:prSet phldrT="[Текст]" custT="1"/>
      <dgm:spPr>
        <a:xfrm>
          <a:off x="1621192" y="1030759"/>
          <a:ext cx="1618818" cy="2164594"/>
        </a:xfrm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методическая разработка по его реализации в индивидуальной работе ученика или в группе</a:t>
          </a:r>
        </a:p>
        <a:p>
          <a:pPr defTabSz="711200">
            <a:lnSpc>
              <a:spcPct val="90000"/>
            </a:lnSpc>
          </a:pPr>
          <a:endParaRPr lang="ru-RU" sz="1400" dirty="0">
            <a:solidFill>
              <a:schemeClr val="accent6">
                <a:lumMod val="50000"/>
              </a:schemeClr>
            </a:solidFill>
            <a:latin typeface="Calibri"/>
            <a:ea typeface="+mn-ea"/>
            <a:cs typeface="Times New Roman"/>
          </a:endParaRPr>
        </a:p>
      </dgm:t>
    </dgm:pt>
    <dgm:pt modelId="{1C67F4CC-20CC-4591-AA59-D19B5B6C2ADF}" type="parTrans" cxnId="{668075AE-82C6-4F43-BF2F-04BD645B11FA}">
      <dgm:prSet/>
      <dgm:spPr/>
      <dgm:t>
        <a:bodyPr/>
        <a:lstStyle/>
        <a:p>
          <a:endParaRPr lang="ru-RU"/>
        </a:p>
      </dgm:t>
    </dgm:pt>
    <dgm:pt modelId="{73145EA9-A6D5-45BD-9BA8-64AF6FEF3BB9}" type="sibTrans" cxnId="{668075AE-82C6-4F43-BF2F-04BD645B11FA}">
      <dgm:prSet/>
      <dgm:spPr/>
      <dgm:t>
        <a:bodyPr/>
        <a:lstStyle/>
        <a:p>
          <a:endParaRPr lang="ru-RU"/>
        </a:p>
      </dgm:t>
    </dgm:pt>
    <dgm:pt modelId="{C1A3279D-B4C2-41BE-A760-EE1591FA546E}">
      <dgm:prSet phldrT="[Текст]" custT="1"/>
      <dgm:spPr>
        <a:xfrm>
          <a:off x="3240011" y="1030759"/>
          <a:ext cx="1618818" cy="2164594"/>
        </a:xfrm>
      </dgm:spPr>
      <dgm:t>
        <a:bodyPr/>
        <a:lstStyle/>
        <a:p>
          <a:pPr algn="ctr"/>
          <a:r>
            <a:rPr lang="ru-RU" sz="1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поисковый режим  работы ученика, когда он получает знания не в готовом виде от учителя, а добывает их в процессе специально организованной поисковой деятельности</a:t>
          </a:r>
          <a:endParaRPr lang="ru-RU" sz="1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AD2141E-5E2A-4D00-92BF-C9E65BCDD668}" type="parTrans" cxnId="{08F60648-ED4A-4649-B01A-CFAB9A519D30}">
      <dgm:prSet/>
      <dgm:spPr/>
      <dgm:t>
        <a:bodyPr/>
        <a:lstStyle/>
        <a:p>
          <a:endParaRPr lang="ru-RU"/>
        </a:p>
      </dgm:t>
    </dgm:pt>
    <dgm:pt modelId="{01099FF5-7C08-4583-BA3B-C1040A356BF5}" type="sibTrans" cxnId="{08F60648-ED4A-4649-B01A-CFAB9A519D30}">
      <dgm:prSet/>
      <dgm:spPr/>
      <dgm:t>
        <a:bodyPr/>
        <a:lstStyle/>
        <a:p>
          <a:endParaRPr lang="ru-RU"/>
        </a:p>
      </dgm:t>
    </dgm:pt>
    <dgm:pt modelId="{4F25CB50-8712-478A-8834-D29382B86F76}" type="pres">
      <dgm:prSet presAssocID="{43DBFCA4-AE96-4CF7-98CB-A6093D514D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7A5913-A560-4F5E-9E05-DAD69888EA60}" type="pres">
      <dgm:prSet presAssocID="{6AD37F15-6CC2-40E5-B377-E975A2E1683C}" presName="parentText" presStyleLbl="node1" presStyleIdx="0" presStyleCnt="1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F07A06F-4E21-46B1-A2BC-FF12074DD1B1}" type="pres">
      <dgm:prSet presAssocID="{6AD37F15-6CC2-40E5-B377-E975A2E1683C}" presName="childText" presStyleLbl="revTx" presStyleIdx="0" presStyleCnt="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0E63C111-7AD8-494B-9F44-DC5F52780BD2}" srcId="{43DBFCA4-AE96-4CF7-98CB-A6093D514D3C}" destId="{6AD37F15-6CC2-40E5-B377-E975A2E1683C}" srcOrd="0" destOrd="0" parTransId="{521E1050-2FD8-4F30-9E42-56AC9C2A3551}" sibTransId="{DB63D72F-5381-4D43-93CE-36EE4C13D056}"/>
    <dgm:cxn modelId="{08F60648-ED4A-4649-B01A-CFAB9A519D30}" srcId="{6AD37F15-6CC2-40E5-B377-E975A2E1683C}" destId="{C1A3279D-B4C2-41BE-A760-EE1591FA546E}" srcOrd="2" destOrd="0" parTransId="{8AD2141E-5E2A-4D00-92BF-C9E65BCDD668}" sibTransId="{01099FF5-7C08-4583-BA3B-C1040A356BF5}"/>
    <dgm:cxn modelId="{EB7E8669-C76F-4E23-9C35-C9D128E4B5EB}" type="presOf" srcId="{6AD37F15-6CC2-40E5-B377-E975A2E1683C}" destId="{397A5913-A560-4F5E-9E05-DAD69888EA60}" srcOrd="0" destOrd="0" presId="urn:microsoft.com/office/officeart/2005/8/layout/vList2"/>
    <dgm:cxn modelId="{F7D6BBF5-576C-4734-B742-31B4F4B0C0A9}" type="presOf" srcId="{43DBFCA4-AE96-4CF7-98CB-A6093D514D3C}" destId="{4F25CB50-8712-478A-8834-D29382B86F76}" srcOrd="0" destOrd="0" presId="urn:microsoft.com/office/officeart/2005/8/layout/vList2"/>
    <dgm:cxn modelId="{2D362E7A-B501-46AC-B8B0-4B61E1E2C6B6}" type="presOf" srcId="{B137AD53-7E13-4DF4-99E3-6883817E63C7}" destId="{DF07A06F-4E21-46B1-A2BC-FF12074DD1B1}" srcOrd="0" destOrd="0" presId="urn:microsoft.com/office/officeart/2005/8/layout/vList2"/>
    <dgm:cxn modelId="{AF143FDF-2CFA-43C2-B138-DCA0EB6F6CB0}" type="presOf" srcId="{025FBCC7-76CA-4BB2-8DF0-253804E1B7DF}" destId="{DF07A06F-4E21-46B1-A2BC-FF12074DD1B1}" srcOrd="0" destOrd="1" presId="urn:microsoft.com/office/officeart/2005/8/layout/vList2"/>
    <dgm:cxn modelId="{05094EDE-D746-4219-B7F4-9F22F7F76B72}" type="presOf" srcId="{C1A3279D-B4C2-41BE-A760-EE1591FA546E}" destId="{DF07A06F-4E21-46B1-A2BC-FF12074DD1B1}" srcOrd="0" destOrd="2" presId="urn:microsoft.com/office/officeart/2005/8/layout/vList2"/>
    <dgm:cxn modelId="{CEE4FEC4-CD69-41B8-9A9C-27E25CBEA8AB}" srcId="{6AD37F15-6CC2-40E5-B377-E975A2E1683C}" destId="{B137AD53-7E13-4DF4-99E3-6883817E63C7}" srcOrd="0" destOrd="0" parTransId="{9982168E-FA46-4703-922E-E2FAC013A939}" sibTransId="{63CCBB88-96C7-43A0-80DD-FE7439B1625C}"/>
    <dgm:cxn modelId="{668075AE-82C6-4F43-BF2F-04BD645B11FA}" srcId="{6AD37F15-6CC2-40E5-B377-E975A2E1683C}" destId="{025FBCC7-76CA-4BB2-8DF0-253804E1B7DF}" srcOrd="1" destOrd="0" parTransId="{1C67F4CC-20CC-4591-AA59-D19B5B6C2ADF}" sibTransId="{73145EA9-A6D5-45BD-9BA8-64AF6FEF3BB9}"/>
    <dgm:cxn modelId="{EB2915C7-4655-4555-BE24-50F7E1D28398}" type="presParOf" srcId="{4F25CB50-8712-478A-8834-D29382B86F76}" destId="{397A5913-A560-4F5E-9E05-DAD69888EA60}" srcOrd="0" destOrd="0" presId="urn:microsoft.com/office/officeart/2005/8/layout/vList2"/>
    <dgm:cxn modelId="{D43D3E99-6C0E-4D78-A781-C8C4DA9BE07E}" type="presParOf" srcId="{4F25CB50-8712-478A-8834-D29382B86F76}" destId="{DF07A06F-4E21-46B1-A2BC-FF12074DD1B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A5913-A560-4F5E-9E05-DAD69888EA60}">
      <dsp:nvSpPr>
        <dsp:cNvPr id="0" name=""/>
        <dsp:cNvSpPr/>
      </dsp:nvSpPr>
      <dsp:spPr>
        <a:xfrm>
          <a:off x="0" y="16077"/>
          <a:ext cx="4099951" cy="4492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Базовые принципы организации уроков  </a:t>
          </a:r>
          <a:endParaRPr lang="ru-RU" sz="16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0" y="16077"/>
        <a:ext cx="4099951" cy="449280"/>
      </dsp:txXfrm>
    </dsp:sp>
    <dsp:sp modelId="{DF07A06F-4E21-46B1-A2BC-FF12074DD1B1}">
      <dsp:nvSpPr>
        <dsp:cNvPr id="0" name=""/>
        <dsp:cNvSpPr/>
      </dsp:nvSpPr>
      <dsp:spPr>
        <a:xfrm>
          <a:off x="0" y="465358"/>
          <a:ext cx="4099951" cy="198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173" tIns="17780" rIns="99568" bIns="1778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дифференциация учебно-исследовательского материала</a:t>
          </a:r>
        </a:p>
        <a:p>
          <a:pPr defTabSz="2089150">
            <a:lnSpc>
              <a:spcPct val="90000"/>
            </a:lnSpc>
            <a:spcBef>
              <a:spcPct val="0"/>
            </a:spcBef>
            <a:buChar char="••"/>
          </a:pPr>
          <a:endParaRPr lang="ru-RU" sz="1400" kern="1200" dirty="0">
            <a:solidFill>
              <a:schemeClr val="accent6">
                <a:lumMod val="50000"/>
              </a:schemeClr>
            </a:solidFill>
            <a:latin typeface="Calibri"/>
            <a:ea typeface="+mn-ea"/>
            <a:cs typeface="Times New Roman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методическая разработка по его реализации в индивидуальной работе ученика или в группе</a:t>
          </a:r>
        </a:p>
        <a:p>
          <a:pPr defTabSz="711200">
            <a:lnSpc>
              <a:spcPct val="90000"/>
            </a:lnSpc>
            <a:spcBef>
              <a:spcPct val="0"/>
            </a:spcBef>
            <a:buChar char="••"/>
          </a:pPr>
          <a:endParaRPr lang="ru-RU" sz="1400" kern="1200" dirty="0">
            <a:solidFill>
              <a:schemeClr val="accent6">
                <a:lumMod val="50000"/>
              </a:schemeClr>
            </a:solidFill>
            <a:latin typeface="Calibri"/>
            <a:ea typeface="+mn-ea"/>
            <a:cs typeface="Times New Roman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поисковый режим  работы ученика, когда он получает знания не в готовом виде от учителя, а добывает их в процессе специально организованной поисковой деятельности</a:t>
          </a:r>
          <a:endParaRPr lang="ru-RU" sz="1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0" y="465358"/>
        <a:ext cx="4099951" cy="1987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D071FD66-007A-4ECA-BAC3-2BBFBA6A4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251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DA36EE-93FC-4009-8A31-6B80D7DCA00A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40963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9E7F5069-1D72-41D1-9BE3-92C0419F8898}" type="slidenum">
              <a:rPr lang="en-US" altLang="ru-RU"/>
              <a:pPr algn="r">
                <a:spcBef>
                  <a:spcPct val="0"/>
                </a:spcBef>
              </a:pPr>
              <a:t>1</a:t>
            </a:fld>
            <a:endParaRPr lang="en-US" altLang="ru-RU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22222"/>
                </a:solidFill>
                <a:latin typeface="Arial" pitchFamily="34" charset="0"/>
              </a:rPr>
              <a:t>самопрезентация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2792DC-6745-43ED-9A53-10A5874B3022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10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C28837-B94B-4A5C-9465-D626711EAD2F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11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FD13A3-7AFF-4764-9665-4E99DEC7CC28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12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006164-6E0A-4B10-9124-6338C0C13A35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13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006164-6E0A-4B10-9124-6338C0C13A35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14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D13F61-6503-4591-B00B-D8B4DCB11709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17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D13F61-6503-4591-B00B-D8B4DCB11709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18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722CEB-285B-473F-BC9E-ECA93BF76D7E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21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0F0C93-2899-48EF-BEDA-523E35FA4747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22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C09403-FB52-48CE-AED3-41C7CBC4A145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24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B1A4DA-7646-4AD3-A2E3-1417AB79AE6F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2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419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D1796C48-2883-45E1-866C-6693D7B55181}" type="slidenum">
              <a:rPr lang="en-US" altLang="ru-RU"/>
              <a:pPr algn="r">
                <a:spcBef>
                  <a:spcPct val="0"/>
                </a:spcBef>
              </a:pPr>
              <a:t>2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62F763-5919-4191-B157-FEC622B1946D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25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E2A878-7E5F-4AD4-A73B-B5BF18850F83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26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C09403-FB52-48CE-AED3-41C7CBC4A145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27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0F0C93-2899-48EF-BEDA-523E35FA4747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28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C09403-FB52-48CE-AED3-41C7CBC4A145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29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C09403-FB52-48CE-AED3-41C7CBC4A145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30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8C8013-28FA-4838-BF7D-C8FB7AF57E6D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31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D2CBDB-3A7D-4FEE-B519-A6F2811B7505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32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D2CBDB-3A7D-4FEE-B519-A6F2811B7505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33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C8B333-1B56-4FB4-A1A7-5485588D842D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34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1214ED-3CA6-4626-A9CE-E33B1EE08330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722CEB-285B-473F-BC9E-ECA93BF76D7E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35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722CEB-285B-473F-BC9E-ECA93BF76D7E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36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397CA2-08EC-4833-B901-FB6340AEED00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37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D2CBDB-3A7D-4FEE-B519-A6F2811B7505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38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D2CBDB-3A7D-4FEE-B519-A6F2811B7505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39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228C67-E57C-466C-9927-5D4314717203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41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228C67-E57C-466C-9927-5D4314717203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42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228C67-E57C-466C-9927-5D4314717203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43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722CEB-285B-473F-BC9E-ECA93BF76D7E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44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9A77A2-9840-4019-9946-BD64BB1A6274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4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A654F0-DE08-4F8C-A5A5-59CEFBAB4531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5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689EE3-9AC0-46FD-AEE4-DA1C7004D0D7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72A03B-620D-421D-BB6E-584E95B0DBC1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7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F7102D-4A2D-4AB5-8DC1-9A032D717F80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8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76757D-7E97-424A-A575-ED18D9D50351}" type="slidenum">
              <a:rPr lang="ru-RU" altLang="ru-RU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9</a:t>
            </a:fld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altLang="ru-RU" sz="1000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80229-0448-487E-997F-2FBF5C3F5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88255"/>
      </p:ext>
    </p:extLst>
  </p:cSld>
  <p:clrMapOvr>
    <a:masterClrMapping/>
  </p:clrMapOvr>
  <p:transition>
    <p:split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E759F-2632-4F07-9A73-B698F9C59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7872"/>
      </p:ext>
    </p:extLst>
  </p:cSld>
  <p:clrMapOvr>
    <a:masterClrMapping/>
  </p:clrMapOvr>
  <p:transition>
    <p:split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71600"/>
            <a:ext cx="1943100" cy="4724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371600"/>
            <a:ext cx="5676900" cy="4724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B3AD1-E2A9-4765-BE5D-A9C9D9977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9204"/>
      </p:ext>
    </p:extLst>
  </p:cSld>
  <p:clrMapOvr>
    <a:masterClrMapping/>
  </p:clrMapOvr>
  <p:transition>
    <p:split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0480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CBE0A38C-E0B4-4873-9F74-3DA7BFE55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765374"/>
      </p:ext>
    </p:extLst>
  </p:cSld>
  <p:clrMapOvr>
    <a:masterClrMapping/>
  </p:clrMapOvr>
  <p:transition>
    <p:split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9445E-E9DB-44A8-A15B-D18F0241A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859330"/>
      </p:ext>
    </p:extLst>
  </p:cSld>
  <p:clrMapOvr>
    <a:masterClrMapping/>
  </p:clrMapOvr>
  <p:transition>
    <p:split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84DBA-6B3D-45B4-9A42-FE61DEF9F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062227"/>
      </p:ext>
    </p:extLst>
  </p:cSld>
  <p:clrMapOvr>
    <a:masterClrMapping/>
  </p:clrMapOvr>
  <p:transition>
    <p:split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09265-5F2F-4570-826E-8DCD8C413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971765"/>
      </p:ext>
    </p:extLst>
  </p:cSld>
  <p:clrMapOvr>
    <a:masterClrMapping/>
  </p:clrMapOvr>
  <p:transition>
    <p:split dir="in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57968-C1D0-4D6D-8832-A91848B725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000962"/>
      </p:ext>
    </p:extLst>
  </p:cSld>
  <p:clrMapOvr>
    <a:masterClrMapping/>
  </p:clrMapOvr>
  <p:transition>
    <p:split dir="in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560D-7BAF-4A04-8A53-209BABF60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748825"/>
      </p:ext>
    </p:extLst>
  </p:cSld>
  <p:clrMapOvr>
    <a:masterClrMapping/>
  </p:clrMapOvr>
  <p:transition>
    <p:split dir="in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48598-486A-4B75-8B8A-3228A6A3C2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953169"/>
      </p:ext>
    </p:extLst>
  </p:cSld>
  <p:clrMapOvr>
    <a:masterClrMapping/>
  </p:clrMapOvr>
  <p:transition>
    <p:split dir="in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9C928-0EEE-40C2-96F9-52E0C1B4E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40038"/>
      </p:ext>
    </p:extLst>
  </p:cSld>
  <p:clrMapOvr>
    <a:masterClrMapping/>
  </p:clrMapOvr>
  <p:transition>
    <p:split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043-0B00-4F0E-ABF1-E46151D80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17499"/>
      </p:ext>
    </p:extLst>
  </p:cSld>
  <p:clrMapOvr>
    <a:masterClrMapping/>
  </p:clrMapOvr>
  <p:transition>
    <p:split dir="in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D6A2E-5FA0-41C2-9463-92A2BAA12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74687"/>
      </p:ext>
    </p:extLst>
  </p:cSld>
  <p:clrMapOvr>
    <a:masterClrMapping/>
  </p:clrMapOvr>
  <p:transition>
    <p:split dir="in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E2D0F-9374-4799-BF3D-124D6ED0A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410829"/>
      </p:ext>
    </p:extLst>
  </p:cSld>
  <p:clrMapOvr>
    <a:masterClrMapping/>
  </p:clrMapOvr>
  <p:transition>
    <p:split dir="in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D0744-4F75-4A3A-BA87-6CEEEDBAF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87046"/>
      </p:ext>
    </p:extLst>
  </p:cSld>
  <p:clrMapOvr>
    <a:masterClrMapping/>
  </p:clrMapOvr>
  <p:transition>
    <p:split dir="in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DAE7A-87FF-49D7-9076-C092882BD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886898"/>
      </p:ext>
    </p:extLst>
  </p:cSld>
  <p:clrMapOvr>
    <a:masterClrMapping/>
  </p:clrMapOvr>
  <p:transition>
    <p:split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738EA-1132-4A17-B03B-2DEE1FC01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27870"/>
      </p:ext>
    </p:extLst>
  </p:cSld>
  <p:clrMapOvr>
    <a:masterClrMapping/>
  </p:clrMapOvr>
  <p:transition>
    <p:split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590800"/>
            <a:ext cx="38100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38100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988CF-BA1A-4D43-8433-1C5EC2F81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03656"/>
      </p:ext>
    </p:extLst>
  </p:cSld>
  <p:clrMapOvr>
    <a:masterClrMapping/>
  </p:clrMapOvr>
  <p:transition>
    <p:split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29987-69AE-480F-8413-B4475270A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7264"/>
      </p:ext>
    </p:extLst>
  </p:cSld>
  <p:clrMapOvr>
    <a:masterClrMapping/>
  </p:clrMapOvr>
  <p:transition>
    <p:split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58D9B-387E-4888-B5E1-C3829C4D2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46292"/>
      </p:ext>
    </p:extLst>
  </p:cSld>
  <p:clrMapOvr>
    <a:masterClrMapping/>
  </p:clrMapOvr>
  <p:transition>
    <p:split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A07AD-9FCE-484D-81EF-0A36433C5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51528"/>
      </p:ext>
    </p:extLst>
  </p:cSld>
  <p:clrMapOvr>
    <a:masterClrMapping/>
  </p:clrMapOvr>
  <p:transition>
    <p:split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5E8C9-DD6A-446F-B308-4F16FFA37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01213"/>
      </p:ext>
    </p:extLst>
  </p:cSld>
  <p:clrMapOvr>
    <a:masterClrMapping/>
  </p:clrMapOvr>
  <p:transition>
    <p:split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78C9B-F503-405A-A62B-9CCB889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34512"/>
      </p:ext>
    </p:extLst>
  </p:cSld>
  <p:clrMapOvr>
    <a:masterClrMapping/>
  </p:clrMapOvr>
  <p:transition>
    <p:split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71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90800"/>
            <a:ext cx="7772400" cy="3505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400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8368EDA-E677-44FC-B036-B53600448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>
    <p:split dir="in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itchFamily="66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itchFamily="66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itchFamily="66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itchFamily="66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itchFamily="66" charset="0"/>
          <a:ea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itchFamily="66" charset="0"/>
          <a:ea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itchFamily="66" charset="0"/>
          <a:ea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itchFamily="66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2" charset="2"/>
        <a:buChar char="/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2" charset="2"/>
        <a:buChar char="/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2" charset="2"/>
        <a:buChar char="/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2" charset="2"/>
        <a:buChar char="/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30188" algn="l" rtl="0" eaLnBrk="0" fontAlgn="base" hangingPunct="0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2" charset="2"/>
        <a:buChar char="/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30188" algn="l" rtl="0" eaLnBrk="0" fontAlgn="base" hangingPunct="0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charset="2"/>
        <a:buChar char="/"/>
        <a:defRPr sz="2000">
          <a:solidFill>
            <a:schemeClr val="tx1"/>
          </a:solidFill>
          <a:latin typeface="+mn-lt"/>
          <a:ea typeface="+mn-ea"/>
        </a:defRPr>
      </a:lvl6pPr>
      <a:lvl7pPr marL="2971800" indent="-230188" algn="l" rtl="0" eaLnBrk="0" fontAlgn="base" hangingPunct="0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charset="2"/>
        <a:buChar char="/"/>
        <a:defRPr sz="2000">
          <a:solidFill>
            <a:schemeClr val="tx1"/>
          </a:solidFill>
          <a:latin typeface="+mn-lt"/>
          <a:ea typeface="+mn-ea"/>
        </a:defRPr>
      </a:lvl7pPr>
      <a:lvl8pPr marL="3429000" indent="-230188" algn="l" rtl="0" eaLnBrk="0" fontAlgn="base" hangingPunct="0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charset="2"/>
        <a:buChar char="/"/>
        <a:defRPr sz="2000">
          <a:solidFill>
            <a:schemeClr val="tx1"/>
          </a:solidFill>
          <a:latin typeface="+mn-lt"/>
          <a:ea typeface="+mn-ea"/>
        </a:defRPr>
      </a:lvl8pPr>
      <a:lvl9pPr marL="3886200" indent="-230188" algn="l" rtl="0" eaLnBrk="0" fontAlgn="base" hangingPunct="0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charset="2"/>
        <a:buChar char="/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D92A18C5-BA7A-4F64-B920-D6EDC91626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ransition>
    <p:split dir="in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7.png"/><Relationship Id="rId7" Type="http://schemas.openxmlformats.org/officeDocument/2006/relationships/diagramLayout" Target="../diagrams/layout1.xml"/><Relationship Id="rId12" Type="http://schemas.microsoft.com/office/2007/relationships/hdphoto" Target="../media/hdphoto1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diagramData" Target="../diagrams/data1.xml"/><Relationship Id="rId11" Type="http://schemas.openxmlformats.org/officeDocument/2006/relationships/image" Target="../media/image30.png"/><Relationship Id="rId5" Type="http://schemas.openxmlformats.org/officeDocument/2006/relationships/image" Target="../media/image29.wmf"/><Relationship Id="rId10" Type="http://schemas.microsoft.com/office/2007/relationships/diagramDrawing" Target="../diagrams/drawing1.xml"/><Relationship Id="rId4" Type="http://schemas.openxmlformats.org/officeDocument/2006/relationships/image" Target="../media/image28.wmf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&#1094;&#1085;&#1087;&#1087;&#1084;.&#1088;&#1092;/" TargetMode="External"/><Relationship Id="rId7" Type="http://schemas.microsoft.com/office/2007/relationships/hdphoto" Target="../media/hdphoto13.wdp"/><Relationship Id="rId12" Type="http://schemas.microsoft.com/office/2007/relationships/hdphoto" Target="../media/hdphoto1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microsoft.com/office/2007/relationships/hdphoto" Target="../media/hdphoto14.wdp"/><Relationship Id="rId4" Type="http://schemas.openxmlformats.org/officeDocument/2006/relationships/image" Target="../media/image4.jpe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wmf"/><Relationship Id="rId18" Type="http://schemas.openxmlformats.org/officeDocument/2006/relationships/image" Target="../media/image48.png"/><Relationship Id="rId3" Type="http://schemas.microsoft.com/office/2007/relationships/hdphoto" Target="../media/hdphoto16.wdp"/><Relationship Id="rId21" Type="http://schemas.openxmlformats.org/officeDocument/2006/relationships/image" Target="../media/image51.png"/><Relationship Id="rId7" Type="http://schemas.openxmlformats.org/officeDocument/2006/relationships/image" Target="../media/image40.png"/><Relationship Id="rId12" Type="http://schemas.microsoft.com/office/2007/relationships/hdphoto" Target="../media/hdphoto18.wdp"/><Relationship Id="rId17" Type="http://schemas.openxmlformats.org/officeDocument/2006/relationships/image" Target="../media/image47.wmf"/><Relationship Id="rId2" Type="http://schemas.openxmlformats.org/officeDocument/2006/relationships/image" Target="../media/image37.png"/><Relationship Id="rId16" Type="http://schemas.microsoft.com/office/2007/relationships/hdphoto" Target="../media/hdphoto19.wdp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hyperlink" Target="https://cloud.mail.ru/public/CLjj/uda9zbxbr" TargetMode="External"/><Relationship Id="rId15" Type="http://schemas.openxmlformats.org/officeDocument/2006/relationships/image" Target="../media/image46.png"/><Relationship Id="rId10" Type="http://schemas.microsoft.com/office/2007/relationships/hdphoto" Target="../media/hdphoto17.wdp"/><Relationship Id="rId19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18" Type="http://schemas.openxmlformats.org/officeDocument/2006/relationships/image" Target="../media/image44.wmf"/><Relationship Id="rId3" Type="http://schemas.openxmlformats.org/officeDocument/2006/relationships/image" Target="../media/image52.png"/><Relationship Id="rId21" Type="http://schemas.microsoft.com/office/2007/relationships/hdphoto" Target="../media/hdphoto27.wdp"/><Relationship Id="rId7" Type="http://schemas.openxmlformats.org/officeDocument/2006/relationships/image" Target="../media/image54.png"/><Relationship Id="rId12" Type="http://schemas.microsoft.com/office/2007/relationships/hdphoto" Target="../media/hdphoto24.wdp"/><Relationship Id="rId17" Type="http://schemas.microsoft.com/office/2007/relationships/hdphoto" Target="../media/hdphoto26.wdp"/><Relationship Id="rId2" Type="http://schemas.openxmlformats.org/officeDocument/2006/relationships/image" Target="../media/image47.wmf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2.wdp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microsoft.com/office/2007/relationships/hdphoto" Target="../media/hdphoto25.wdp"/><Relationship Id="rId10" Type="http://schemas.openxmlformats.org/officeDocument/2006/relationships/image" Target="../media/image56.png"/><Relationship Id="rId19" Type="http://schemas.openxmlformats.org/officeDocument/2006/relationships/image" Target="../media/image61.png"/><Relationship Id="rId4" Type="http://schemas.microsoft.com/office/2007/relationships/hdphoto" Target="../media/hdphoto21.wdp"/><Relationship Id="rId9" Type="http://schemas.microsoft.com/office/2007/relationships/hdphoto" Target="../media/hdphoto23.wdp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microsoft.com/office/2007/relationships/hdphoto" Target="../media/hdphoto29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microsoft.com/office/2007/relationships/hdphoto" Target="../media/hdphoto30.wdp"/><Relationship Id="rId5" Type="http://schemas.microsoft.com/office/2007/relationships/hdphoto" Target="../media/hdphoto28.wdp"/><Relationship Id="rId10" Type="http://schemas.openxmlformats.org/officeDocument/2006/relationships/image" Target="../media/image66.png"/><Relationship Id="rId4" Type="http://schemas.openxmlformats.org/officeDocument/2006/relationships/image" Target="../media/image63.jpeg"/><Relationship Id="rId9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2.wdp"/><Relationship Id="rId5" Type="http://schemas.openxmlformats.org/officeDocument/2006/relationships/image" Target="../media/image68.png"/><Relationship Id="rId4" Type="http://schemas.microsoft.com/office/2007/relationships/hdphoto" Target="../media/hdphoto3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33.wdp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microsoft.com/office/2007/relationships/hdphoto" Target="../media/hdphoto34.wdp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82.png"/><Relationship Id="rId3" Type="http://schemas.microsoft.com/office/2007/relationships/hdphoto" Target="../media/hdphoto35.wdp"/><Relationship Id="rId7" Type="http://schemas.openxmlformats.org/officeDocument/2006/relationships/image" Target="../media/image79.png"/><Relationship Id="rId12" Type="http://schemas.microsoft.com/office/2007/relationships/hdphoto" Target="../media/hdphoto39.wdp"/><Relationship Id="rId17" Type="http://schemas.openxmlformats.org/officeDocument/2006/relationships/image" Target="../media/image84.png"/><Relationship Id="rId2" Type="http://schemas.openxmlformats.org/officeDocument/2006/relationships/image" Target="../media/image76.png"/><Relationship Id="rId16" Type="http://schemas.microsoft.com/office/2007/relationships/hdphoto" Target="../media/hdphoto41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36.wdp"/><Relationship Id="rId11" Type="http://schemas.openxmlformats.org/officeDocument/2006/relationships/image" Target="../media/image81.png"/><Relationship Id="rId5" Type="http://schemas.openxmlformats.org/officeDocument/2006/relationships/image" Target="../media/image78.jpeg"/><Relationship Id="rId15" Type="http://schemas.openxmlformats.org/officeDocument/2006/relationships/image" Target="../media/image83.png"/><Relationship Id="rId10" Type="http://schemas.microsoft.com/office/2007/relationships/hdphoto" Target="../media/hdphoto38.wdp"/><Relationship Id="rId4" Type="http://schemas.openxmlformats.org/officeDocument/2006/relationships/image" Target="../media/image77.png"/><Relationship Id="rId9" Type="http://schemas.openxmlformats.org/officeDocument/2006/relationships/image" Target="../media/image80.png"/><Relationship Id="rId14" Type="http://schemas.microsoft.com/office/2007/relationships/hdphoto" Target="../media/hdphoto4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.png"/><Relationship Id="rId7" Type="http://schemas.microsoft.com/office/2007/relationships/hdphoto" Target="../media/hdphoto4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4.jpeg"/><Relationship Id="rId9" Type="http://schemas.microsoft.com/office/2007/relationships/hdphoto" Target="../media/hdphoto4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dlenka.org/metodicheskie-razrabotki/450736-organizacija-vneurochnoj-dejatelnosti-na-baze" TargetMode="External"/><Relationship Id="rId13" Type="http://schemas.openxmlformats.org/officeDocument/2006/relationships/image" Target="../media/image91.png"/><Relationship Id="rId3" Type="http://schemas.openxmlformats.org/officeDocument/2006/relationships/image" Target="../media/image88.jpeg"/><Relationship Id="rId7" Type="http://schemas.openxmlformats.org/officeDocument/2006/relationships/hyperlink" Target="https://infourok.ru/user/kirichenko-svetlana-vladlenovna1" TargetMode="External"/><Relationship Id="rId12" Type="http://schemas.microsoft.com/office/2007/relationships/hdphoto" Target="../media/hdphoto44.wdp"/><Relationship Id="rId17" Type="http://schemas.microsoft.com/office/2007/relationships/hdphoto" Target="../media/hdphoto46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infourok.ru/user/kirichenko-svetlana-vladlenovna" TargetMode="External"/><Relationship Id="rId11" Type="http://schemas.openxmlformats.org/officeDocument/2006/relationships/image" Target="../media/image90.png"/><Relationship Id="rId5" Type="http://schemas.openxmlformats.org/officeDocument/2006/relationships/hyperlink" Target="https://znanio.ru/person/z94283847" TargetMode="External"/><Relationship Id="rId15" Type="http://schemas.microsoft.com/office/2007/relationships/hdphoto" Target="../media/hdphoto45.wdp"/><Relationship Id="rId10" Type="http://schemas.openxmlformats.org/officeDocument/2006/relationships/image" Target="../media/image27.png"/><Relationship Id="rId4" Type="http://schemas.openxmlformats.org/officeDocument/2006/relationships/hyperlink" Target="https://khvlife.wixsite.com/website" TargetMode="External"/><Relationship Id="rId9" Type="http://schemas.openxmlformats.org/officeDocument/2006/relationships/image" Target="../media/image89.gif"/><Relationship Id="rId1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microsoft.com/office/2007/relationships/hdphoto" Target="../media/hdphoto47.wdp"/><Relationship Id="rId7" Type="http://schemas.openxmlformats.org/officeDocument/2006/relationships/image" Target="../media/image9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microsoft.com/office/2007/relationships/hdphoto" Target="../media/hdphoto48.wdp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18" Type="http://schemas.openxmlformats.org/officeDocument/2006/relationships/image" Target="../media/image107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12" Type="http://schemas.microsoft.com/office/2007/relationships/hdphoto" Target="../media/hdphoto52.wdp"/><Relationship Id="rId17" Type="http://schemas.microsoft.com/office/2007/relationships/hdphoto" Target="../media/hdphoto54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0.wdp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5" Type="http://schemas.openxmlformats.org/officeDocument/2006/relationships/image" Target="../media/image89.gif"/><Relationship Id="rId10" Type="http://schemas.microsoft.com/office/2007/relationships/hdphoto" Target="../media/hdphoto51.wdp"/><Relationship Id="rId19" Type="http://schemas.microsoft.com/office/2007/relationships/hdphoto" Target="../media/hdphoto55.wdp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microsoft.com/office/2007/relationships/hdphoto" Target="../media/hdphoto5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png"/><Relationship Id="rId4" Type="http://schemas.openxmlformats.org/officeDocument/2006/relationships/image" Target="../media/image8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111.jpeg"/><Relationship Id="rId4" Type="http://schemas.openxmlformats.org/officeDocument/2006/relationships/image" Target="../media/image8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2.jpeg"/><Relationship Id="rId7" Type="http://schemas.microsoft.com/office/2007/relationships/hdphoto" Target="../media/hdphoto57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jpeg"/><Relationship Id="rId5" Type="http://schemas.openxmlformats.org/officeDocument/2006/relationships/image" Target="../media/image48.png"/><Relationship Id="rId4" Type="http://schemas.microsoft.com/office/2007/relationships/hdphoto" Target="../media/hdphoto56.wdp"/><Relationship Id="rId9" Type="http://schemas.microsoft.com/office/2007/relationships/hdphoto" Target="../media/hdphoto5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8.wmf"/><Relationship Id="rId7" Type="http://schemas.openxmlformats.org/officeDocument/2006/relationships/image" Target="../media/image8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microsoft.com/office/2007/relationships/hdphoto" Target="../media/hdphoto59.wdp"/><Relationship Id="rId4" Type="http://schemas.openxmlformats.org/officeDocument/2006/relationships/image" Target="../media/image115.jpeg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iQew/TF9aT6qmT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61.wdp"/><Relationship Id="rId3" Type="http://schemas.openxmlformats.org/officeDocument/2006/relationships/image" Target="../media/image117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gif"/><Relationship Id="rId5" Type="http://schemas.openxmlformats.org/officeDocument/2006/relationships/hyperlink" Target="https://drive.google.com/drive/folders/1siyF33DoCxyp9JLxLEMAZr-HA5vKJK5C?usp=sharing" TargetMode="External"/><Relationship Id="rId4" Type="http://schemas.microsoft.com/office/2007/relationships/hdphoto" Target="../media/hdphoto60.wdp"/><Relationship Id="rId9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8.wmf"/><Relationship Id="rId7" Type="http://schemas.openxmlformats.org/officeDocument/2006/relationships/image" Target="../media/image8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jpeg"/><Relationship Id="rId5" Type="http://schemas.openxmlformats.org/officeDocument/2006/relationships/image" Target="../media/image120.emf"/><Relationship Id="rId4" Type="http://schemas.openxmlformats.org/officeDocument/2006/relationships/hyperlink" Target="http://olimpiada.maystro.ru/?p=388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89.gif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png"/><Relationship Id="rId4" Type="http://schemas.openxmlformats.org/officeDocument/2006/relationships/image" Target="../media/image10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microsoft.com/office/2007/relationships/hdphoto" Target="../media/hdphoto6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3.wdp"/><Relationship Id="rId5" Type="http://schemas.openxmlformats.org/officeDocument/2006/relationships/image" Target="../media/image129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4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4.wdp"/><Relationship Id="rId5" Type="http://schemas.openxmlformats.org/officeDocument/2006/relationships/image" Target="../media/image131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3" Type="http://schemas.openxmlformats.org/officeDocument/2006/relationships/image" Target="../media/image4.jpeg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jpeg"/><Relationship Id="rId11" Type="http://schemas.microsoft.com/office/2007/relationships/hdphoto" Target="../media/hdphoto65.wdp"/><Relationship Id="rId5" Type="http://schemas.openxmlformats.org/officeDocument/2006/relationships/image" Target="../media/image134.jpeg"/><Relationship Id="rId15" Type="http://schemas.openxmlformats.org/officeDocument/2006/relationships/image" Target="../media/image143.png"/><Relationship Id="rId10" Type="http://schemas.openxmlformats.org/officeDocument/2006/relationships/image" Target="../media/image139.png"/><Relationship Id="rId4" Type="http://schemas.openxmlformats.org/officeDocument/2006/relationships/image" Target="../media/image5.png"/><Relationship Id="rId9" Type="http://schemas.openxmlformats.org/officeDocument/2006/relationships/image" Target="../media/image138.png"/><Relationship Id="rId14" Type="http://schemas.openxmlformats.org/officeDocument/2006/relationships/image" Target="../media/image1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48.png"/><Relationship Id="rId3" Type="http://schemas.openxmlformats.org/officeDocument/2006/relationships/image" Target="../media/image119.png"/><Relationship Id="rId7" Type="http://schemas.microsoft.com/office/2007/relationships/hdphoto" Target="../media/hdphoto67.wdp"/><Relationship Id="rId12" Type="http://schemas.microsoft.com/office/2007/relationships/hdphoto" Target="../media/hdphoto69.wdp"/><Relationship Id="rId2" Type="http://schemas.openxmlformats.org/officeDocument/2006/relationships/notesSlide" Target="../notesSlides/notesSlide33.xml"/><Relationship Id="rId16" Type="http://schemas.microsoft.com/office/2007/relationships/hdphoto" Target="../media/hdphoto7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png"/><Relationship Id="rId11" Type="http://schemas.openxmlformats.org/officeDocument/2006/relationships/image" Target="../media/image147.png"/><Relationship Id="rId5" Type="http://schemas.microsoft.com/office/2007/relationships/hdphoto" Target="../media/hdphoto66.wdp"/><Relationship Id="rId15" Type="http://schemas.openxmlformats.org/officeDocument/2006/relationships/image" Target="../media/image149.png"/><Relationship Id="rId10" Type="http://schemas.openxmlformats.org/officeDocument/2006/relationships/image" Target="../media/image89.gif"/><Relationship Id="rId4" Type="http://schemas.openxmlformats.org/officeDocument/2006/relationships/image" Target="../media/image144.png"/><Relationship Id="rId9" Type="http://schemas.microsoft.com/office/2007/relationships/hdphoto" Target="../media/hdphoto68.wdp"/><Relationship Id="rId14" Type="http://schemas.microsoft.com/office/2007/relationships/hdphoto" Target="../media/hdphoto70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19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2.wdp"/><Relationship Id="rId11" Type="http://schemas.openxmlformats.org/officeDocument/2006/relationships/image" Target="../media/image155.png"/><Relationship Id="rId5" Type="http://schemas.openxmlformats.org/officeDocument/2006/relationships/image" Target="../media/image150.png"/><Relationship Id="rId10" Type="http://schemas.openxmlformats.org/officeDocument/2006/relationships/image" Target="../media/image154.png"/><Relationship Id="rId4" Type="http://schemas.openxmlformats.org/officeDocument/2006/relationships/image" Target="../media/image89.gif"/><Relationship Id="rId9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4.jpe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microsoft.com/office/2007/relationships/hdphoto" Target="../media/hdphoto77.wdp"/><Relationship Id="rId18" Type="http://schemas.openxmlformats.org/officeDocument/2006/relationships/image" Target="../media/image166.png"/><Relationship Id="rId3" Type="http://schemas.microsoft.com/office/2007/relationships/hdphoto" Target="../media/hdphoto73.wdp"/><Relationship Id="rId7" Type="http://schemas.microsoft.com/office/2007/relationships/hdphoto" Target="../media/hdphoto74.wdp"/><Relationship Id="rId12" Type="http://schemas.openxmlformats.org/officeDocument/2006/relationships/image" Target="../media/image163.jpeg"/><Relationship Id="rId17" Type="http://schemas.microsoft.com/office/2007/relationships/hdphoto" Target="../media/hdphoto79.wdp"/><Relationship Id="rId2" Type="http://schemas.openxmlformats.org/officeDocument/2006/relationships/image" Target="../media/image157.jpeg"/><Relationship Id="rId16" Type="http://schemas.openxmlformats.org/officeDocument/2006/relationships/image" Target="../media/image16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jpeg"/><Relationship Id="rId11" Type="http://schemas.microsoft.com/office/2007/relationships/hdphoto" Target="../media/hdphoto76.wdp"/><Relationship Id="rId5" Type="http://schemas.openxmlformats.org/officeDocument/2006/relationships/image" Target="../media/image159.png"/><Relationship Id="rId15" Type="http://schemas.microsoft.com/office/2007/relationships/hdphoto" Target="../media/hdphoto78.wdp"/><Relationship Id="rId10" Type="http://schemas.openxmlformats.org/officeDocument/2006/relationships/image" Target="../media/image162.jpeg"/><Relationship Id="rId19" Type="http://schemas.microsoft.com/office/2007/relationships/hdphoto" Target="../media/hdphoto80.wdp"/><Relationship Id="rId4" Type="http://schemas.openxmlformats.org/officeDocument/2006/relationships/image" Target="../media/image158.png"/><Relationship Id="rId9" Type="http://schemas.microsoft.com/office/2007/relationships/hdphoto" Target="../media/hdphoto75.wdp"/><Relationship Id="rId14" Type="http://schemas.openxmlformats.org/officeDocument/2006/relationships/image" Target="../media/image16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5.png"/><Relationship Id="rId7" Type="http://schemas.microsoft.com/office/2007/relationships/hdphoto" Target="../media/hdphoto81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Relationship Id="rId9" Type="http://schemas.microsoft.com/office/2007/relationships/hdphoto" Target="../media/hdphoto82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6.png"/><Relationship Id="rId3" Type="http://schemas.openxmlformats.org/officeDocument/2006/relationships/image" Target="../media/image5.png"/><Relationship Id="rId7" Type="http://schemas.microsoft.com/office/2007/relationships/hdphoto" Target="../media/hdphoto84.wdp"/><Relationship Id="rId12" Type="http://schemas.microsoft.com/office/2007/relationships/hdphoto" Target="../media/hdphoto86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2.png"/><Relationship Id="rId11" Type="http://schemas.openxmlformats.org/officeDocument/2006/relationships/image" Target="../media/image175.png"/><Relationship Id="rId5" Type="http://schemas.microsoft.com/office/2007/relationships/hdphoto" Target="../media/hdphoto83.wdp"/><Relationship Id="rId10" Type="http://schemas.microsoft.com/office/2007/relationships/hdphoto" Target="../media/hdphoto85.wdp"/><Relationship Id="rId4" Type="http://schemas.openxmlformats.org/officeDocument/2006/relationships/image" Target="../media/image171.png"/><Relationship Id="rId9" Type="http://schemas.openxmlformats.org/officeDocument/2006/relationships/image" Target="../media/image174.png"/><Relationship Id="rId14" Type="http://schemas.microsoft.com/office/2007/relationships/hdphoto" Target="../media/hdphoto87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8.wdp"/><Relationship Id="rId5" Type="http://schemas.openxmlformats.org/officeDocument/2006/relationships/image" Target="../media/image177.jpeg"/><Relationship Id="rId4" Type="http://schemas.openxmlformats.org/officeDocument/2006/relationships/image" Target="../media/image5.png"/><Relationship Id="rId9" Type="http://schemas.openxmlformats.org/officeDocument/2006/relationships/image" Target="../media/image18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6.png"/><Relationship Id="rId18" Type="http://schemas.openxmlformats.org/officeDocument/2006/relationships/image" Target="../media/image190.png"/><Relationship Id="rId3" Type="http://schemas.openxmlformats.org/officeDocument/2006/relationships/image" Target="../media/image5.png"/><Relationship Id="rId7" Type="http://schemas.microsoft.com/office/2007/relationships/hdphoto" Target="../media/hdphoto90.wdp"/><Relationship Id="rId12" Type="http://schemas.openxmlformats.org/officeDocument/2006/relationships/image" Target="../media/image185.png"/><Relationship Id="rId17" Type="http://schemas.openxmlformats.org/officeDocument/2006/relationships/image" Target="../media/image189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2.png"/><Relationship Id="rId11" Type="http://schemas.microsoft.com/office/2007/relationships/hdphoto" Target="../media/hdphoto92.wdp"/><Relationship Id="rId5" Type="http://schemas.microsoft.com/office/2007/relationships/hdphoto" Target="../media/hdphoto89.wdp"/><Relationship Id="rId15" Type="http://schemas.openxmlformats.org/officeDocument/2006/relationships/image" Target="../media/image187.png"/><Relationship Id="rId10" Type="http://schemas.openxmlformats.org/officeDocument/2006/relationships/image" Target="../media/image184.png"/><Relationship Id="rId19" Type="http://schemas.openxmlformats.org/officeDocument/2006/relationships/image" Target="../media/image191.png"/><Relationship Id="rId4" Type="http://schemas.openxmlformats.org/officeDocument/2006/relationships/image" Target="../media/image181.jpeg"/><Relationship Id="rId9" Type="http://schemas.microsoft.com/office/2007/relationships/hdphoto" Target="../media/hdphoto91.wdp"/><Relationship Id="rId14" Type="http://schemas.microsoft.com/office/2007/relationships/hdphoto" Target="../media/hdphoto93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microsoft.com/office/2007/relationships/hdphoto" Target="../media/hdphoto94.wdp"/><Relationship Id="rId7" Type="http://schemas.microsoft.com/office/2007/relationships/hdphoto" Target="../media/hdphoto96.wdp"/><Relationship Id="rId12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11" Type="http://schemas.microsoft.com/office/2007/relationships/hdphoto" Target="../media/hdphoto98.wdp"/><Relationship Id="rId5" Type="http://schemas.microsoft.com/office/2007/relationships/hdphoto" Target="../media/hdphoto95.wdp"/><Relationship Id="rId10" Type="http://schemas.openxmlformats.org/officeDocument/2006/relationships/image" Target="../media/image196.png"/><Relationship Id="rId4" Type="http://schemas.openxmlformats.org/officeDocument/2006/relationships/image" Target="../media/image193.jpeg"/><Relationship Id="rId9" Type="http://schemas.microsoft.com/office/2007/relationships/hdphoto" Target="../media/hdphoto9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jpeg"/><Relationship Id="rId7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5" descr="C:\Users\Светлана\Desktop\IMG_2034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1214438"/>
            <a:ext cx="17526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066800" y="1411585"/>
            <a:ext cx="76200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d Script" panose="02000000000000000000" pitchFamily="2" charset="0"/>
              </a:rPr>
              <a:t>Публичная презентация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d Script" panose="02000000000000000000" pitchFamily="2" charset="0"/>
              </a:rPr>
              <a:t> результатов педагогической деятельности учителя географии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d Script" panose="02000000000000000000" pitchFamily="2" charset="0"/>
              </a:rPr>
              <a:t>МБОУ СОШ №44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d Script" panose="02000000000000000000" pitchFamily="2" charset="0"/>
              </a:rPr>
              <a:t>Кириченко Светланы Владленовны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3600" y="5100934"/>
            <a:ext cx="460414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в</a:t>
            </a:r>
            <a:r>
              <a:rPr lang="ru-RU" sz="2400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ысшая квалификационная категория</a:t>
            </a:r>
            <a:endParaRPr lang="ru-RU" sz="2400" i="1" dirty="0">
              <a:solidFill>
                <a:schemeClr val="accent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102" name="TextBox 3"/>
          <p:cNvSpPr txBox="1">
            <a:spLocks noChangeArrowheads="1"/>
          </p:cNvSpPr>
          <p:nvPr/>
        </p:nvSpPr>
        <p:spPr bwMode="auto">
          <a:xfrm>
            <a:off x="3873500" y="5562600"/>
            <a:ext cx="1295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ru-RU" altLang="ru-RU" sz="3200" dirty="0" smtClean="0">
                <a:latin typeface="Bad Script" pitchFamily="2" charset="0"/>
              </a:rPr>
              <a:t>2023</a:t>
            </a:r>
            <a:endParaRPr lang="ru-RU" altLang="ru-RU" sz="3200" dirty="0">
              <a:latin typeface="Bad Script" pitchFamily="2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1930400"/>
            <a:ext cx="3581400" cy="685800"/>
          </a:xfrm>
        </p:spPr>
        <p:txBody>
          <a:bodyPr/>
          <a:lstStyle/>
          <a:p>
            <a:pPr algn="just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Главная цель</a:t>
            </a:r>
            <a:r>
              <a:rPr lang="ru-RU" alt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географического образования – формирование индивидуальной географической картины мира, которая позволит каждому  ориентироваться в нём, принимать его многообразие.</a:t>
            </a:r>
            <a:endParaRPr lang="en-US" alt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295400" y="3810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МОЯ ПЕДАГОГИЧЕСКАЯ КОНЦЕПЦИЯ 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693988" y="1042988"/>
            <a:ext cx="62214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Свою педагогическую цель выражу словами В.П. Максаковского :</a:t>
            </a: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9562"/>
            <a:ext cx="2190750" cy="98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 bwMode="auto">
          <a:xfrm>
            <a:off x="381000" y="2273300"/>
            <a:ext cx="44783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ru-RU" sz="2000" b="1" i="1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Главная </a:t>
            </a:r>
            <a:r>
              <a:rPr lang="ru-RU" sz="2000" b="1" i="1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цель</a:t>
            </a:r>
            <a:r>
              <a:rPr lang="ru-RU" sz="2000" b="1" i="1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обучения географии,</a:t>
            </a:r>
            <a:r>
              <a:rPr lang="ru-RU" sz="2000" b="1" i="1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которую в самом обобщенном виде можно сформулировать так: </a:t>
            </a:r>
          </a:p>
          <a:p>
            <a:pPr marL="0" indent="0" algn="just">
              <a:buFontTx/>
              <a:buNone/>
              <a:defRPr/>
            </a:pPr>
            <a:r>
              <a:rPr lang="ru-RU" sz="2000" b="1" i="1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сформировать </a:t>
            </a:r>
            <a:r>
              <a:rPr lang="ru-RU" sz="2000" b="1" i="1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в сознании учащегося научно-объективную </a:t>
            </a:r>
            <a:r>
              <a:rPr lang="ru-RU" sz="2000" b="1" i="1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картинку </a:t>
            </a:r>
            <a:r>
              <a:rPr lang="ru-RU" sz="2000" b="1" i="1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родного края, своей страны и </a:t>
            </a:r>
            <a:r>
              <a:rPr lang="ru-RU" sz="2000" b="1" i="1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всего мира </a:t>
            </a:r>
            <a:r>
              <a:rPr lang="ru-RU" sz="2000" b="1" i="1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и одновременно </a:t>
            </a:r>
            <a:r>
              <a:rPr lang="ru-RU" sz="2000" b="1" i="1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воспитать</a:t>
            </a:r>
            <a:r>
              <a:rPr lang="ru-RU" sz="2000" b="1" i="1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его как </a:t>
            </a:r>
            <a:r>
              <a:rPr lang="ru-RU" sz="2000" b="1" i="1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личность</a:t>
            </a:r>
            <a:r>
              <a:rPr lang="ru-RU" sz="2000" b="1" i="1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готовую к активной деятельности и применению приобретенных знаний и умений в различных жизненных ситуациях.</a:t>
            </a:r>
          </a:p>
          <a:p>
            <a:pPr marL="0" indent="0" algn="r">
              <a:buFontTx/>
              <a:buNone/>
              <a:defRPr/>
            </a:pPr>
            <a:endParaRPr lang="en-US" sz="2000" b="1" i="1" kern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kern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5368" name="Picture 3" descr="D:\рабочий стол от 22.08.20\к аттестации 2020\Край Пед. звездопад\Кириченко фото на конкурс\Кириченко мой 9в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1925" y="4191000"/>
            <a:ext cx="31496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j029548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27038"/>
            <a:ext cx="974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62000" y="260350"/>
            <a:ext cx="7696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III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ОСОБЕННОСТИ   ИСПОЛЬЗУЕМЫХ  РАБОЧИХ ПРОГРАММ и УМК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90500" y="1090613"/>
            <a:ext cx="88392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6600"/>
                </a:solidFill>
                <a:latin typeface="Arial" pitchFamily="34" charset="0"/>
              </a:rPr>
              <a:t>Используемые рабочие программы и УМК соответствуют реализуемой образовательной программе школы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Рабочая программа по географии линии УМК «Дрофа» (5-9 классы) для основной школы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6600"/>
                </a:solidFill>
                <a:latin typeface="Arial" pitchFamily="34" charset="0"/>
              </a:rPr>
              <a:t>УМК: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Климанова О.А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, Климанов В.В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, Ким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Э.В.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др.; под ред. О.А.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Климановой. География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: Землеведение.:5-6 классы: учебник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/.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–М.: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Дрофа,2021;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Климанова О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. А.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, Климанов В.В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, Ким Э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Страноведение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: 7 класс,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Дрофа</a:t>
            </a: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2021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3. Пятунин В.Б., Таможняя Е.А. География России. Природа. Население: 8 класс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: учебник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для учащихся общеобразовательных учреждений. / под общ. ред. В.П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. Дронова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. – М.: Вентана-Граф,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2021; 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Алексеев А.И</a:t>
            </a: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Низовцев В.А</a:t>
            </a: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Ким Э.В</a:t>
            </a: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 9 класс. География России. Хозяйство и географические районы. М.,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Дрофа 2021;</a:t>
            </a:r>
            <a:endParaRPr lang="ru-RU" alt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Бахчиева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, О. А. Экономическая и социальная география мира: 10–11 классы: базовый и углублённый уровни: учебник / О. А. Бахчиева; под ред. В.П. Дронова— М.: Вентана-Граф,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2021.</a:t>
            </a:r>
            <a:endParaRPr lang="en-US" alt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 классах с инклюзивным образованием используются адаптированные рабочие программы.</a:t>
            </a:r>
            <a:endParaRPr lang="ru-RU" altLang="ru-RU" sz="2400" b="1" dirty="0">
              <a:solidFill>
                <a:srgbClr val="006600"/>
              </a:solidFill>
              <a:latin typeface="Arial" pitchFamily="34" charset="0"/>
            </a:endParaRPr>
          </a:p>
        </p:txBody>
      </p:sp>
      <p:pic>
        <p:nvPicPr>
          <p:cNvPr id="16389" name="Picture 6" descr="BS00554_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9925" y="3581400"/>
            <a:ext cx="9144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206228"/>
            <a:ext cx="2012950" cy="90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" y="187490"/>
            <a:ext cx="1936750" cy="87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7" descr="bd07213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5241925"/>
            <a:ext cx="1446213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295400" y="228600"/>
            <a:ext cx="784859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ИСПОЛЬЗУЕМЫЕ ФОРМЫ, МЕТОДЫ, ПРИЁМЫ ОБУЧЕНИЯ.</a:t>
            </a:r>
          </a:p>
        </p:txBody>
      </p:sp>
      <p:pic>
        <p:nvPicPr>
          <p:cNvPr id="17412" name="Picture 8" descr="j008892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5259388"/>
            <a:ext cx="137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Схема 7"/>
          <p:cNvGraphicFramePr/>
          <p:nvPr/>
        </p:nvGraphicFramePr>
        <p:xfrm>
          <a:off x="4760259" y="1183715"/>
          <a:ext cx="4099951" cy="2468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363" y="914400"/>
            <a:ext cx="4572000" cy="1576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125" indent="-282575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altLang="ru-RU" b="1" kern="0" dirty="0"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Выбор уровня сложности учебного материала </a:t>
            </a:r>
            <a:r>
              <a:rPr lang="ru-RU" altLang="ru-RU" sz="1400" b="1" kern="0" dirty="0"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– </a:t>
            </a:r>
          </a:p>
          <a:p>
            <a:pPr marL="365125" indent="-282575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altLang="ru-RU" sz="1400" b="1" kern="0" dirty="0"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каждый ребенок в силу своих психологических особенностей, умственных способностей выбирает уровень сложности самостоятельно</a:t>
            </a:r>
            <a:endParaRPr lang="ru-RU" altLang="ru-RU" kern="0" dirty="0">
              <a:solidFill>
                <a:srgbClr val="000000"/>
              </a:solidFill>
              <a:latin typeface="Times New Roman"/>
              <a:ea typeface="+mn-ea"/>
              <a:cs typeface="Times New Roman"/>
            </a:endParaRPr>
          </a:p>
        </p:txBody>
      </p:sp>
      <p:graphicFrame>
        <p:nvGraphicFramePr>
          <p:cNvPr id="10" name="Group 51"/>
          <p:cNvGraphicFramePr>
            <a:graphicFrameLocks noGrp="1"/>
          </p:cNvGraphicFramePr>
          <p:nvPr/>
        </p:nvGraphicFramePr>
        <p:xfrm>
          <a:off x="4989513" y="3744913"/>
          <a:ext cx="3963987" cy="1492487"/>
        </p:xfrm>
        <a:graphic>
          <a:graphicData uri="http://schemas.openxmlformats.org/drawingml/2006/table">
            <a:tbl>
              <a:tblPr/>
              <a:tblGrid>
                <a:gridCol w="1487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«удовлетворительно»</a:t>
                      </a:r>
                    </a:p>
                  </a:txBody>
                  <a:tcPr marL="91417" marR="91417" marT="45662" marB="45662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«хорошо»</a:t>
                      </a:r>
                    </a:p>
                  </a:txBody>
                  <a:tcPr marL="91417" marR="91417" marT="45662" marB="45662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«отлично»</a:t>
                      </a:r>
                    </a:p>
                  </a:txBody>
                  <a:tcPr marL="91417" marR="91417" marT="45662" marB="45662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 НА ПУТИ К УСПЕХУ!</a:t>
                      </a:r>
                    </a:p>
                  </a:txBody>
                  <a:tcPr marL="91417" marR="91417" marT="45662" marB="45662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Требования выше,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чем норматив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 УСПЕШЕН!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7" marR="91417" marT="45662" marB="45662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 высокие требования с творческими заданиями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 УСПЕШЕН И КРЕАТИВЕН!</a:t>
                      </a:r>
                    </a:p>
                  </a:txBody>
                  <a:tcPr marL="91417" marR="91417" marT="45662" marB="45662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429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36" y="2692694"/>
            <a:ext cx="4456113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057400" y="195263"/>
            <a:ext cx="6477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НАУЧНО-МЕТОДИЧЕСКОЙ РАБОТЕ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514600" y="1022350"/>
            <a:ext cx="6019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Являюсь руководителем естественнонаучного предметного отделения учителей МБОУ СОШ№44 . Хабаровска;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2. Являюсь руководителем методического объединения учителей географии Северного округа г. Хабаровска.</a:t>
            </a: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195264"/>
            <a:ext cx="2209800" cy="9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064" t="11637" r="36915" b="5976"/>
          <a:stretch/>
        </p:blipFill>
        <p:spPr bwMode="auto">
          <a:xfrm rot="5400000">
            <a:off x="3956365" y="1237936"/>
            <a:ext cx="3721100" cy="569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300" t="10417" r="32571" b="5952"/>
          <a:stretch/>
        </p:blipFill>
        <p:spPr bwMode="auto">
          <a:xfrm rot="21291263">
            <a:off x="470308" y="2336835"/>
            <a:ext cx="25781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057400" y="195263"/>
            <a:ext cx="6477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НАУЧНО-МЕТОДИЧЕСКОЙ РАБОТЕ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541494" y="1021901"/>
            <a:ext cx="6019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ru-RU" alt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Региональный методист по  предмету «География» Ссылка </a:t>
            </a:r>
            <a:r>
              <a:rPr lang="ru-RU" altLang="ru-RU" sz="1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 сайт </a:t>
            </a:r>
            <a:r>
              <a:rPr lang="ru-RU" alt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центра </a:t>
            </a:r>
            <a:r>
              <a:rPr lang="ru-RU" altLang="ru-RU" sz="1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непрерывного повышения профессионального мастерства педагогических работников : </a:t>
            </a:r>
            <a:r>
              <a:rPr lang="en-US" altLang="ru-RU" sz="1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ru-RU" altLang="ru-RU" sz="1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цнппм.рф</a:t>
            </a:r>
            <a:r>
              <a:rPr lang="ru-RU" alt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ru-RU" altLang="ru-RU" sz="16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ru-RU" altLang="ru-RU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3962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195264"/>
            <a:ext cx="2209800" cy="9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662" t="4706" r="28863" b="4678"/>
          <a:stretch/>
        </p:blipFill>
        <p:spPr bwMode="auto">
          <a:xfrm>
            <a:off x="158930" y="2057400"/>
            <a:ext cx="5672799" cy="4482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905000"/>
            <a:ext cx="2759075" cy="189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0963" y="3796183"/>
            <a:ext cx="2462857" cy="1614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062" y="5181600"/>
            <a:ext cx="2225675" cy="1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304780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352" y="2257668"/>
            <a:ext cx="2306448" cy="177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08" y="2252177"/>
            <a:ext cx="2138793" cy="162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112260" y="228600"/>
            <a:ext cx="63459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НАУЧНО-МЕТОДИЧЕСКОЙ РАБОТЕ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2452" y="882759"/>
            <a:ext cx="754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6600"/>
                </a:solidFill>
                <a:latin typeface="Times New Roman"/>
                <a:ea typeface="Calibri"/>
              </a:rPr>
              <a:t>Сведения </a:t>
            </a:r>
            <a:r>
              <a:rPr lang="ru-RU" sz="2400" b="1" i="1" dirty="0">
                <a:solidFill>
                  <a:srgbClr val="006600"/>
                </a:solidFill>
                <a:latin typeface="Times New Roman"/>
                <a:ea typeface="Calibri"/>
              </a:rPr>
              <a:t>о повышении квалификации, </a:t>
            </a:r>
            <a:r>
              <a:rPr lang="ru-RU" sz="2400" b="1" i="1" dirty="0" smtClean="0">
                <a:solidFill>
                  <a:srgbClr val="006600"/>
                </a:solidFill>
                <a:latin typeface="Times New Roman"/>
                <a:ea typeface="Calibri"/>
              </a:rPr>
              <a:t>в межаттестационный период:</a:t>
            </a:r>
          </a:p>
          <a:p>
            <a:r>
              <a:rPr lang="ru-RU" sz="2000" b="1" i="1" dirty="0">
                <a:solidFill>
                  <a:srgbClr val="0066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</a:t>
            </a:r>
            <a:r>
              <a:rPr lang="ru-RU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оступно по ссылке </a:t>
            </a:r>
          </a:p>
          <a:p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cloud.mail.ru/public/CLjj/uda9zbxbr</a:t>
            </a:r>
            <a:endParaRPr lang="ru-RU" sz="2000" b="1" i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4911240"/>
            <a:ext cx="172293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643972"/>
            <a:ext cx="1639888" cy="113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719" y="3383823"/>
            <a:ext cx="1867302" cy="131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539" t="12155" r="15263" b="5185"/>
          <a:stretch/>
        </p:blipFill>
        <p:spPr bwMode="auto">
          <a:xfrm>
            <a:off x="137719" y="4697327"/>
            <a:ext cx="1867302" cy="1299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6566" y="3898361"/>
            <a:ext cx="1968500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6" name="Picture 8" descr="SUPER04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3856" y="5217487"/>
            <a:ext cx="9286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556" y="4911241"/>
            <a:ext cx="1216070" cy="172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433" y="3904797"/>
            <a:ext cx="1945625" cy="276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4" name="Picture 6" descr="064PE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979487"/>
            <a:ext cx="22249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" y="142341"/>
            <a:ext cx="2081780" cy="93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419" y="3567166"/>
            <a:ext cx="2069811" cy="156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9848" y="2223192"/>
            <a:ext cx="2319751" cy="174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091645"/>
            <a:ext cx="2346666" cy="2625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743200" y="228600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УЧАСТИЕ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НАУЧНО-МЕТОДИЧЕСКОЙ РАБОТЕ</a:t>
            </a:r>
          </a:p>
        </p:txBody>
      </p:sp>
      <p:pic>
        <p:nvPicPr>
          <p:cNvPr id="58374" name="Picture 6" descr="064P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52" y="5877634"/>
            <a:ext cx="22249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0527" y="1624563"/>
            <a:ext cx="1869209" cy="131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02" y="3200400"/>
            <a:ext cx="2927320" cy="256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" y="228599"/>
            <a:ext cx="2420485" cy="10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056151"/>
            <a:ext cx="1866254" cy="1295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654" y="2936288"/>
            <a:ext cx="2272652" cy="174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1" y="4244376"/>
            <a:ext cx="2209800" cy="172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473" y="1534474"/>
            <a:ext cx="2118727" cy="149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1652" y="4299470"/>
            <a:ext cx="2071688" cy="157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826" y="4397370"/>
            <a:ext cx="1745523" cy="125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SUPER043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5245263"/>
            <a:ext cx="9286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277116"/>
            <a:ext cx="2615394" cy="28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388" y="966548"/>
            <a:ext cx="2298424" cy="175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390177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437" y="168275"/>
            <a:ext cx="2357438" cy="106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67400" y="2986900"/>
            <a:ext cx="2711595" cy="810688"/>
          </a:xfrm>
        </p:spPr>
        <p:txBody>
          <a:bodyPr/>
          <a:lstStyle/>
          <a:p>
            <a:pPr eaLnBrk="1" hangingPunct="1"/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254251" y="168275"/>
            <a:ext cx="68897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УЧАСТИЕ В НАУЧНО-</a:t>
            </a:r>
            <a:r>
              <a:rPr lang="en-US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МЕТОДИЧЕСКОЙ  РАБОТЕ</a:t>
            </a:r>
            <a:endParaRPr lang="ru-RU" alt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509982" y="849928"/>
            <a:ext cx="6221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Авторская методическая разработка</a:t>
            </a:r>
            <a:endParaRPr lang="ru-RU" alt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Прямоугольник 1"/>
          <p:cNvSpPr>
            <a:spLocks noChangeArrowheads="1"/>
          </p:cNvSpPr>
          <p:nvPr/>
        </p:nvSpPr>
        <p:spPr bwMode="auto">
          <a:xfrm>
            <a:off x="3276600" y="1336675"/>
            <a:ext cx="586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632423"/>
                </a:solidFill>
                <a:latin typeface="Times New Roman" pitchFamily="18" charset="0"/>
                <a:cs typeface="Times New Roman" pitchFamily="18" charset="0"/>
              </a:rPr>
              <a:t>«Развитие мотивации обучающихся к изучению географии через школьный геологический музей»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лана\Desktop\Кириченко_СОт  Паневиной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50378"/>
            <a:ext cx="3249613" cy="4592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2530833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публикована в журнале «Мастер-класс»№5, 2021 г.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ООО «Издательский дом «Методист» г. Москва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570" y="4878052"/>
            <a:ext cx="1741630" cy="17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058380"/>
            <a:ext cx="2527300" cy="363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" y="52578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152773"/>
            <a:ext cx="2516178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714" t="11553" r="32559" b="5587"/>
          <a:stretch/>
        </p:blipFill>
        <p:spPr bwMode="auto">
          <a:xfrm>
            <a:off x="481220" y="1980407"/>
            <a:ext cx="3358537" cy="4780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7764" y="2209800"/>
            <a:ext cx="3054735" cy="4386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4620" y="182464"/>
            <a:ext cx="2514600" cy="113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362200" y="99795"/>
            <a:ext cx="67632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УЧАСТИЕ В НАУЧНО-</a:t>
            </a:r>
            <a:r>
              <a:rPr lang="en-US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МЕТОДИЧЕСКОЙ  РАБОТЕ</a:t>
            </a:r>
            <a:endParaRPr lang="ru-RU" alt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935480" y="5105400"/>
            <a:ext cx="5228043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0"/>
              </a:spcBef>
              <a:buNone/>
            </a:pPr>
            <a:r>
              <a:rPr lang="ru-RU" altLang="ru-RU" sz="1800" b="1" dirty="0" smtClean="0">
                <a:solidFill>
                  <a:srgbClr val="632423"/>
                </a:solidFill>
                <a:latin typeface="Times New Roman" pitchFamily="18" charset="0"/>
                <a:cs typeface="Times New Roman" pitchFamily="18" charset="0"/>
              </a:rPr>
              <a:t>Программа внеурочной деятельности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altLang="ru-RU" sz="1800" b="1" dirty="0" smtClean="0">
                <a:solidFill>
                  <a:srgbClr val="632423"/>
                </a:solidFill>
                <a:latin typeface="Times New Roman" pitchFamily="18" charset="0"/>
                <a:cs typeface="Times New Roman" pitchFamily="18" charset="0"/>
              </a:rPr>
              <a:t>«Юный геолог» входит в состав разработки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altLang="ru-RU" sz="1800" b="1" dirty="0" smtClean="0">
                <a:solidFill>
                  <a:srgbClr val="632423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800" b="1" dirty="0">
                <a:solidFill>
                  <a:srgbClr val="632423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1800" b="1" dirty="0" smtClean="0">
                <a:solidFill>
                  <a:srgbClr val="632423"/>
                </a:solidFill>
                <a:latin typeface="Times New Roman" pitchFamily="18" charset="0"/>
                <a:cs typeface="Times New Roman" pitchFamily="18" charset="0"/>
              </a:rPr>
              <a:t>азвитие мотивации </a:t>
            </a:r>
            <a:r>
              <a:rPr lang="ru-RU" altLang="ru-RU" sz="1800" b="1" dirty="0">
                <a:solidFill>
                  <a:srgbClr val="632423"/>
                </a:solidFill>
                <a:latin typeface="Times New Roman" pitchFamily="18" charset="0"/>
                <a:cs typeface="Times New Roman" pitchFamily="18" charset="0"/>
              </a:rPr>
              <a:t>обучающихся к изучению географии через школьный геологический музей»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823" y="345638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9500" y="829429"/>
            <a:ext cx="6775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0"/>
              </a:spcBef>
            </a:pPr>
            <a:r>
              <a:rPr lang="ru-RU" alt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Отзыв В.А.Кошевого, </a:t>
            </a:r>
            <a:endParaRPr lang="ru-RU" altLang="ru-RU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alt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к.г.н</a:t>
            </a:r>
            <a:r>
              <a:rPr lang="ru-RU" alt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., доц., </a:t>
            </a:r>
            <a:r>
              <a:rPr lang="ru-RU" alt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зав</a:t>
            </a:r>
            <a:r>
              <a:rPr lang="ru-RU" alt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кафедрой физической </a:t>
            </a:r>
            <a:r>
              <a:rPr lang="ru-RU" alt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географии </a:t>
            </a:r>
            <a:r>
              <a:rPr lang="ru-RU" alt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геоэкологии</a:t>
            </a:r>
          </a:p>
          <a:p>
            <a:pPr lvl="0">
              <a:spcBef>
                <a:spcPts val="0"/>
              </a:spcBef>
            </a:pPr>
            <a:r>
              <a:rPr lang="ru-RU" alt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географического факультета МПГУ </a:t>
            </a:r>
            <a:endParaRPr lang="ru-RU" altLang="ru-RU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alt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программу внеурочной деятельности «Юный геолог»</a:t>
            </a:r>
            <a:r>
              <a:rPr lang="ru-RU" altLang="ru-RU" b="1" dirty="0">
                <a:solidFill>
                  <a:srgbClr val="63242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1862572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ветлана\Desktop\Аттестация 2025\Новая наука\Обложка Новая нау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24964"/>
            <a:ext cx="2275996" cy="322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430" y="815029"/>
            <a:ext cx="2572717" cy="337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302666"/>
            <a:ext cx="2046732" cy="288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4247095"/>
            <a:ext cx="3033114" cy="215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495" y="4191000"/>
            <a:ext cx="304787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92679" y="228600"/>
            <a:ext cx="65227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НАУЧНО-МЕТОДИЧЕСКОЙ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РАБОТЕ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46" y="163232"/>
            <a:ext cx="2137585" cy="96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182628"/>
            <a:ext cx="3352800" cy="425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50554" y="706398"/>
            <a:ext cx="2243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Другие публикации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431860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81000" y="2590800"/>
            <a:ext cx="2133600" cy="1371600"/>
            <a:chOff x="240" y="1632"/>
            <a:chExt cx="1200" cy="864"/>
          </a:xfrm>
        </p:grpSpPr>
        <p:sp>
          <p:nvSpPr>
            <p:cNvPr id="14349" name="AutoShape 13"/>
            <p:cNvSpPr>
              <a:spLocks noChangeArrowheads="1"/>
            </p:cNvSpPr>
            <p:nvPr/>
          </p:nvSpPr>
          <p:spPr bwMode="auto">
            <a:xfrm>
              <a:off x="240" y="1632"/>
              <a:ext cx="1200" cy="864"/>
            </a:xfrm>
            <a:prstGeom prst="homePlate">
              <a:avLst>
                <a:gd name="adj" fmla="val 34722"/>
              </a:avLst>
            </a:prstGeom>
            <a:gradFill rotWithShape="1">
              <a:gsLst>
                <a:gs pos="0">
                  <a:schemeClr val="hlink"/>
                </a:gs>
                <a:gs pos="50000">
                  <a:srgbClr val="FFFF00"/>
                </a:gs>
                <a:gs pos="100000">
                  <a:schemeClr val="hlink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5152" name="Text Box 14"/>
            <p:cNvSpPr txBox="1">
              <a:spLocks noChangeArrowheads="1"/>
            </p:cNvSpPr>
            <p:nvPr/>
          </p:nvSpPr>
          <p:spPr bwMode="auto">
            <a:xfrm>
              <a:off x="240" y="1824"/>
              <a:ext cx="12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lr>
                  <a:srgbClr val="FFFF66"/>
                </a:buClr>
                <a:buSzPct val="75000"/>
                <a:buFont typeface="Monotype Sorts" pitchFamily="2" charset="2"/>
                <a:buChar char="/"/>
                <a:defRPr sz="32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rgbClr val="FF6666"/>
                </a:buClr>
                <a:buSzPct val="75000"/>
                <a:buFont typeface="Monotype Sorts" pitchFamily="2" charset="2"/>
                <a:buChar char="/"/>
                <a:defRPr sz="28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rgbClr val="66CCFF"/>
                </a:buClr>
                <a:buSzPct val="75000"/>
                <a:buFont typeface="Monotype Sorts" pitchFamily="2" charset="2"/>
                <a:buChar char="/"/>
                <a:defRPr sz="24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rgbClr val="80FF00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ru-RU" altLang="ru-RU" sz="1400" b="1">
                  <a:solidFill>
                    <a:srgbClr val="FF0000"/>
                  </a:solidFill>
                  <a:latin typeface="Arial" pitchFamily="34" charset="0"/>
                </a:rPr>
                <a:t>РАЗДЕЛЫ САМОПРЕЗЕНТАЦИИ</a:t>
              </a:r>
            </a:p>
          </p:txBody>
        </p:sp>
      </p:grpSp>
      <p:sp>
        <p:nvSpPr>
          <p:cNvPr id="14352" name="Line 16"/>
          <p:cNvSpPr>
            <a:spLocks noChangeShapeType="1"/>
          </p:cNvSpPr>
          <p:nvPr/>
        </p:nvSpPr>
        <p:spPr bwMode="auto">
          <a:xfrm flipV="1">
            <a:off x="1905000" y="2057400"/>
            <a:ext cx="457200" cy="3810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flipV="1">
            <a:off x="2286000" y="2590800"/>
            <a:ext cx="1447800" cy="2286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 flipV="1">
            <a:off x="2438400" y="3124200"/>
            <a:ext cx="20574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2438400" y="3505200"/>
            <a:ext cx="1676400" cy="3048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>
            <a:off x="2133600" y="3886200"/>
            <a:ext cx="1828800" cy="7620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286000" y="1447800"/>
            <a:ext cx="3733800" cy="657225"/>
            <a:chOff x="1440" y="912"/>
            <a:chExt cx="2352" cy="414"/>
          </a:xfrm>
        </p:grpSpPr>
        <p:sp>
          <p:nvSpPr>
            <p:cNvPr id="14357" name="AutoShape 21"/>
            <p:cNvSpPr>
              <a:spLocks noChangeArrowheads="1"/>
            </p:cNvSpPr>
            <p:nvPr/>
          </p:nvSpPr>
          <p:spPr bwMode="auto">
            <a:xfrm>
              <a:off x="1440" y="912"/>
              <a:ext cx="2352" cy="38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folHlink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5150" name="Text Box 22"/>
            <p:cNvSpPr txBox="1">
              <a:spLocks noChangeArrowheads="1"/>
            </p:cNvSpPr>
            <p:nvPr/>
          </p:nvSpPr>
          <p:spPr bwMode="auto">
            <a:xfrm>
              <a:off x="1440" y="960"/>
              <a:ext cx="22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lr>
                  <a:srgbClr val="FFFF66"/>
                </a:buClr>
                <a:buSzPct val="75000"/>
                <a:buFont typeface="Monotype Sorts" pitchFamily="2" charset="2"/>
                <a:buChar char="/"/>
                <a:defRPr sz="32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rgbClr val="FF6666"/>
                </a:buClr>
                <a:buSzPct val="75000"/>
                <a:buFont typeface="Monotype Sorts" pitchFamily="2" charset="2"/>
                <a:buChar char="/"/>
                <a:defRPr sz="28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rgbClr val="66CCFF"/>
                </a:buClr>
                <a:buSzPct val="75000"/>
                <a:buFont typeface="Monotype Sorts" pitchFamily="2" charset="2"/>
                <a:buChar char="/"/>
                <a:defRPr sz="24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rgbClr val="80FF00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ru-RU" sz="1600" b="1">
                  <a:solidFill>
                    <a:srgbClr val="CC00CC"/>
                  </a:solidFill>
                  <a:latin typeface="Arial" pitchFamily="34" charset="0"/>
                </a:rPr>
                <a:t>I</a:t>
              </a:r>
              <a:r>
                <a:rPr lang="ru-RU" altLang="ru-RU" sz="1600" b="1">
                  <a:solidFill>
                    <a:srgbClr val="CC00CC"/>
                  </a:solidFill>
                  <a:latin typeface="Arial" pitchFamily="34" charset="0"/>
                </a:rPr>
                <a:t>. Общие сведения о педагоге</a:t>
              </a: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3733800" y="2133600"/>
            <a:ext cx="4038600" cy="609600"/>
            <a:chOff x="1680" y="1344"/>
            <a:chExt cx="2544" cy="384"/>
          </a:xfrm>
        </p:grpSpPr>
        <p:sp>
          <p:nvSpPr>
            <p:cNvPr id="14359" name="AutoShape 23"/>
            <p:cNvSpPr>
              <a:spLocks noChangeArrowheads="1"/>
            </p:cNvSpPr>
            <p:nvPr/>
          </p:nvSpPr>
          <p:spPr bwMode="auto">
            <a:xfrm>
              <a:off x="1680" y="1344"/>
              <a:ext cx="2400" cy="38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folHlink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5148" name="Text Box 29"/>
            <p:cNvSpPr txBox="1">
              <a:spLocks noChangeArrowheads="1"/>
            </p:cNvSpPr>
            <p:nvPr/>
          </p:nvSpPr>
          <p:spPr bwMode="auto">
            <a:xfrm>
              <a:off x="1680" y="1392"/>
              <a:ext cx="25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lr>
                  <a:srgbClr val="FFFF66"/>
                </a:buClr>
                <a:buSzPct val="75000"/>
                <a:buFont typeface="Monotype Sorts" pitchFamily="2" charset="2"/>
                <a:buChar char="/"/>
                <a:defRPr sz="32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rgbClr val="FF6666"/>
                </a:buClr>
                <a:buSzPct val="75000"/>
                <a:buFont typeface="Monotype Sorts" pitchFamily="2" charset="2"/>
                <a:buChar char="/"/>
                <a:defRPr sz="28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rgbClr val="66CCFF"/>
                </a:buClr>
                <a:buSzPct val="75000"/>
                <a:buFont typeface="Monotype Sorts" pitchFamily="2" charset="2"/>
                <a:buChar char="/"/>
                <a:defRPr sz="24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rgbClr val="80FF00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ru-RU" sz="1600" b="1">
                  <a:solidFill>
                    <a:srgbClr val="CC00CC"/>
                  </a:solidFill>
                  <a:latin typeface="Arial" pitchFamily="34" charset="0"/>
                </a:rPr>
                <a:t>II</a:t>
              </a:r>
              <a:r>
                <a:rPr lang="ru-RU" altLang="ru-RU" sz="1600" b="1">
                  <a:solidFill>
                    <a:srgbClr val="CC00CC"/>
                  </a:solidFill>
                  <a:latin typeface="Arial" pitchFamily="34" charset="0"/>
                </a:rPr>
                <a:t>. Моя концепция</a:t>
              </a: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4495800" y="2819400"/>
            <a:ext cx="4267200" cy="636588"/>
            <a:chOff x="1968" y="2304"/>
            <a:chExt cx="2640" cy="384"/>
          </a:xfrm>
        </p:grpSpPr>
        <p:sp>
          <p:nvSpPr>
            <p:cNvPr id="14361" name="AutoShape 25"/>
            <p:cNvSpPr>
              <a:spLocks noChangeArrowheads="1"/>
            </p:cNvSpPr>
            <p:nvPr/>
          </p:nvSpPr>
          <p:spPr bwMode="auto">
            <a:xfrm>
              <a:off x="1968" y="2304"/>
              <a:ext cx="2640" cy="38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folHlink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5146" name="Text Box 31"/>
            <p:cNvSpPr txBox="1">
              <a:spLocks noChangeArrowheads="1"/>
            </p:cNvSpPr>
            <p:nvPr/>
          </p:nvSpPr>
          <p:spPr bwMode="auto">
            <a:xfrm>
              <a:off x="1968" y="2304"/>
              <a:ext cx="2640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lr>
                  <a:srgbClr val="FFFF66"/>
                </a:buClr>
                <a:buSzPct val="75000"/>
                <a:buFont typeface="Monotype Sorts" pitchFamily="2" charset="2"/>
                <a:buChar char="/"/>
                <a:defRPr sz="32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rgbClr val="FF6666"/>
                </a:buClr>
                <a:buSzPct val="75000"/>
                <a:buFont typeface="Monotype Sorts" pitchFamily="2" charset="2"/>
                <a:buChar char="/"/>
                <a:defRPr sz="28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rgbClr val="66CCFF"/>
                </a:buClr>
                <a:buSzPct val="75000"/>
                <a:buFont typeface="Monotype Sorts" pitchFamily="2" charset="2"/>
                <a:buChar char="/"/>
                <a:defRPr sz="24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rgbClr val="80FF00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ru-RU" sz="1400" b="1">
                  <a:solidFill>
                    <a:srgbClr val="CC00CC"/>
                  </a:solidFill>
                  <a:latin typeface="Arial" pitchFamily="34" charset="0"/>
                </a:rPr>
                <a:t>III</a:t>
              </a:r>
              <a:r>
                <a:rPr lang="ru-RU" altLang="ru-RU" sz="1400" b="1">
                  <a:solidFill>
                    <a:srgbClr val="CC00CC"/>
                  </a:solidFill>
                  <a:latin typeface="Arial" pitchFamily="34" charset="0"/>
                </a:rPr>
                <a:t>. Особенности используемых программ (УМК)</a:t>
              </a: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4114800" y="3657600"/>
            <a:ext cx="4267200" cy="609600"/>
            <a:chOff x="1536" y="2736"/>
            <a:chExt cx="2688" cy="384"/>
          </a:xfrm>
        </p:grpSpPr>
        <p:sp>
          <p:nvSpPr>
            <p:cNvPr id="14362" name="AutoShape 26"/>
            <p:cNvSpPr>
              <a:spLocks noChangeArrowheads="1"/>
            </p:cNvSpPr>
            <p:nvPr/>
          </p:nvSpPr>
          <p:spPr bwMode="auto">
            <a:xfrm>
              <a:off x="1536" y="2736"/>
              <a:ext cx="2592" cy="384"/>
            </a:xfrm>
            <a:prstGeom prst="roundRect">
              <a:avLst>
                <a:gd name="adj" fmla="val 18231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folHlink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5144" name="Text Box 33"/>
            <p:cNvSpPr txBox="1">
              <a:spLocks noChangeArrowheads="1"/>
            </p:cNvSpPr>
            <p:nvPr/>
          </p:nvSpPr>
          <p:spPr bwMode="auto">
            <a:xfrm>
              <a:off x="1584" y="2736"/>
              <a:ext cx="26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lr>
                  <a:srgbClr val="FFFF66"/>
                </a:buClr>
                <a:buSzPct val="75000"/>
                <a:buFont typeface="Monotype Sorts" pitchFamily="2" charset="2"/>
                <a:buChar char="/"/>
                <a:defRPr sz="32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rgbClr val="FF6666"/>
                </a:buClr>
                <a:buSzPct val="75000"/>
                <a:buFont typeface="Monotype Sorts" pitchFamily="2" charset="2"/>
                <a:buChar char="/"/>
                <a:defRPr sz="28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rgbClr val="66CCFF"/>
                </a:buClr>
                <a:buSzPct val="75000"/>
                <a:buFont typeface="Monotype Sorts" pitchFamily="2" charset="2"/>
                <a:buChar char="/"/>
                <a:defRPr sz="24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rgbClr val="80FF00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ru-RU" sz="1400" b="1">
                  <a:solidFill>
                    <a:srgbClr val="CC00CC"/>
                  </a:solidFill>
                  <a:latin typeface="Arial" pitchFamily="34" charset="0"/>
                </a:rPr>
                <a:t>IV</a:t>
              </a:r>
              <a:r>
                <a:rPr lang="ru-RU" altLang="ru-RU" sz="1400" b="1">
                  <a:solidFill>
                    <a:srgbClr val="CC00CC"/>
                  </a:solidFill>
                  <a:latin typeface="Arial" pitchFamily="34" charset="0"/>
                </a:rPr>
                <a:t>. Используемые формы, методы, приёмы обучения</a:t>
              </a:r>
            </a:p>
          </p:txBody>
        </p:sp>
      </p:grpSp>
      <p:sp>
        <p:nvSpPr>
          <p:cNvPr id="14370" name="Line 34"/>
          <p:cNvSpPr>
            <a:spLocks noChangeShapeType="1"/>
          </p:cNvSpPr>
          <p:nvPr/>
        </p:nvSpPr>
        <p:spPr bwMode="auto">
          <a:xfrm>
            <a:off x="1905000" y="4114800"/>
            <a:ext cx="1600200" cy="10668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3962400" y="4419600"/>
            <a:ext cx="4648200" cy="630238"/>
            <a:chOff x="1440" y="3168"/>
            <a:chExt cx="2368" cy="397"/>
          </a:xfrm>
        </p:grpSpPr>
        <p:sp>
          <p:nvSpPr>
            <p:cNvPr id="14363" name="AutoShape 27"/>
            <p:cNvSpPr>
              <a:spLocks noChangeArrowheads="1"/>
            </p:cNvSpPr>
            <p:nvPr/>
          </p:nvSpPr>
          <p:spPr bwMode="auto">
            <a:xfrm>
              <a:off x="1440" y="3168"/>
              <a:ext cx="1824" cy="38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folHlink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5142" name="Text Box 35"/>
            <p:cNvSpPr txBox="1">
              <a:spLocks noChangeArrowheads="1"/>
            </p:cNvSpPr>
            <p:nvPr/>
          </p:nvSpPr>
          <p:spPr bwMode="auto">
            <a:xfrm>
              <a:off x="1440" y="3168"/>
              <a:ext cx="2368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lr>
                  <a:srgbClr val="FFFF66"/>
                </a:buClr>
                <a:buSzPct val="75000"/>
                <a:buFont typeface="Monotype Sorts" pitchFamily="2" charset="2"/>
                <a:buChar char="/"/>
                <a:defRPr sz="32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rgbClr val="FF6666"/>
                </a:buClr>
                <a:buSzPct val="75000"/>
                <a:buFont typeface="Monotype Sorts" pitchFamily="2" charset="2"/>
                <a:buChar char="/"/>
                <a:defRPr sz="28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rgbClr val="66CCFF"/>
                </a:buClr>
                <a:buSzPct val="75000"/>
                <a:buFont typeface="Monotype Sorts" pitchFamily="2" charset="2"/>
                <a:buChar char="/"/>
                <a:defRPr sz="24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rgbClr val="80FF00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ru-RU" sz="1400" b="1">
                  <a:solidFill>
                    <a:srgbClr val="CC00CC"/>
                  </a:solidFill>
                  <a:latin typeface="Arial" pitchFamily="34" charset="0"/>
                </a:rPr>
                <a:t>V</a:t>
              </a:r>
              <a:r>
                <a:rPr lang="ru-RU" altLang="ru-RU" sz="1400" b="1">
                  <a:solidFill>
                    <a:srgbClr val="CC00CC"/>
                  </a:solidFill>
                  <a:latin typeface="Arial" pitchFamily="34" charset="0"/>
                </a:rPr>
                <a:t>. Участие в научно-</a:t>
              </a:r>
              <a:r>
                <a:rPr lang="en-US" altLang="ru-RU" sz="1400" b="1">
                  <a:solidFill>
                    <a:srgbClr val="CC00CC"/>
                  </a:solidFill>
                  <a:latin typeface="Arial" pitchFamily="34" charset="0"/>
                </a:rPr>
                <a:t> </a:t>
              </a:r>
              <a:r>
                <a:rPr lang="ru-RU" altLang="ru-RU" sz="1400" b="1">
                  <a:solidFill>
                    <a:srgbClr val="CC00CC"/>
                  </a:solidFill>
                  <a:latin typeface="Arial" pitchFamily="34" charset="0"/>
                </a:rPr>
                <a:t>методической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ru-RU" altLang="ru-RU" sz="1400" b="1">
                  <a:solidFill>
                    <a:srgbClr val="CC00CC"/>
                  </a:solidFill>
                  <a:latin typeface="Arial" pitchFamily="34" charset="0"/>
                </a:rPr>
                <a:t> работе</a:t>
              </a:r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429000" y="5181600"/>
            <a:ext cx="3429000" cy="763588"/>
            <a:chOff x="336" y="3648"/>
            <a:chExt cx="1824" cy="384"/>
          </a:xfrm>
        </p:grpSpPr>
        <p:sp>
          <p:nvSpPr>
            <p:cNvPr id="14372" name="AutoShape 36"/>
            <p:cNvSpPr>
              <a:spLocks noChangeArrowheads="1"/>
            </p:cNvSpPr>
            <p:nvPr/>
          </p:nvSpPr>
          <p:spPr bwMode="auto">
            <a:xfrm>
              <a:off x="336" y="3648"/>
              <a:ext cx="1824" cy="38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folHlink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5140" name="Text Box 38"/>
            <p:cNvSpPr txBox="1">
              <a:spLocks noChangeArrowheads="1"/>
            </p:cNvSpPr>
            <p:nvPr/>
          </p:nvSpPr>
          <p:spPr bwMode="auto">
            <a:xfrm>
              <a:off x="336" y="3648"/>
              <a:ext cx="172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lr>
                  <a:srgbClr val="FFFF66"/>
                </a:buClr>
                <a:buSzPct val="75000"/>
                <a:buFont typeface="Monotype Sorts" pitchFamily="2" charset="2"/>
                <a:buChar char="/"/>
                <a:defRPr sz="32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rgbClr val="FF6666"/>
                </a:buClr>
                <a:buSzPct val="75000"/>
                <a:buFont typeface="Monotype Sorts" pitchFamily="2" charset="2"/>
                <a:buChar char="/"/>
                <a:defRPr sz="28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rgbClr val="66CCFF"/>
                </a:buClr>
                <a:buSzPct val="75000"/>
                <a:buFont typeface="Monotype Sorts" pitchFamily="2" charset="2"/>
                <a:buChar char="/"/>
                <a:defRPr sz="24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rgbClr val="80FF00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ru-RU" sz="1400" b="1">
                  <a:solidFill>
                    <a:srgbClr val="CC00CC"/>
                  </a:solidFill>
                  <a:latin typeface="Arial" pitchFamily="34" charset="0"/>
                </a:rPr>
                <a:t>VI</a:t>
              </a:r>
              <a:r>
                <a:rPr lang="ru-RU" altLang="ru-RU" sz="1400" b="1">
                  <a:solidFill>
                    <a:srgbClr val="CC00CC"/>
                  </a:solidFill>
                  <a:latin typeface="Arial" pitchFamily="34" charset="0"/>
                </a:rPr>
                <a:t>. Результативность работы</a:t>
              </a:r>
            </a:p>
          </p:txBody>
        </p:sp>
      </p:grpSp>
      <p:sp>
        <p:nvSpPr>
          <p:cNvPr id="14384" name="Line 48"/>
          <p:cNvSpPr>
            <a:spLocks noChangeShapeType="1"/>
          </p:cNvSpPr>
          <p:nvPr/>
        </p:nvSpPr>
        <p:spPr bwMode="auto">
          <a:xfrm>
            <a:off x="1219200" y="4114800"/>
            <a:ext cx="609600" cy="11430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381000" y="5334000"/>
            <a:ext cx="2895600" cy="609600"/>
            <a:chOff x="336" y="3648"/>
            <a:chExt cx="1824" cy="384"/>
          </a:xfrm>
        </p:grpSpPr>
        <p:sp>
          <p:nvSpPr>
            <p:cNvPr id="14386" name="AutoShape 50"/>
            <p:cNvSpPr>
              <a:spLocks noChangeArrowheads="1"/>
            </p:cNvSpPr>
            <p:nvPr/>
          </p:nvSpPr>
          <p:spPr bwMode="auto">
            <a:xfrm>
              <a:off x="336" y="3648"/>
              <a:ext cx="1824" cy="38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folHlink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5138" name="Text Box 51"/>
            <p:cNvSpPr txBox="1">
              <a:spLocks noChangeArrowheads="1"/>
            </p:cNvSpPr>
            <p:nvPr/>
          </p:nvSpPr>
          <p:spPr bwMode="auto">
            <a:xfrm>
              <a:off x="336" y="3648"/>
              <a:ext cx="17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lr>
                  <a:srgbClr val="FFFF66"/>
                </a:buClr>
                <a:buSzPct val="75000"/>
                <a:buFont typeface="Monotype Sorts" pitchFamily="2" charset="2"/>
                <a:buChar char="/"/>
                <a:defRPr sz="32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rgbClr val="FF6666"/>
                </a:buClr>
                <a:buSzPct val="75000"/>
                <a:buFont typeface="Monotype Sorts" pitchFamily="2" charset="2"/>
                <a:buChar char="/"/>
                <a:defRPr sz="28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rgbClr val="66CCFF"/>
                </a:buClr>
                <a:buSzPct val="75000"/>
                <a:buFont typeface="Monotype Sorts" pitchFamily="2" charset="2"/>
                <a:buChar char="/"/>
                <a:defRPr sz="24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rgbClr val="80FF00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66"/>
                </a:buClr>
                <a:buSzPct val="75000"/>
                <a:buFont typeface="Monotype Sorts" pitchFamily="2" charset="2"/>
                <a:buChar char="/"/>
                <a:defRPr sz="2000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ru-RU" altLang="ru-RU" sz="1800" b="1">
                  <a:solidFill>
                    <a:srgbClr val="CC00CC"/>
                  </a:solidFill>
                  <a:latin typeface="Arial" pitchFamily="34" charset="0"/>
                </a:rPr>
                <a:t>     </a:t>
              </a:r>
              <a:r>
                <a:rPr lang="en-US" altLang="ru-RU" sz="1600" b="1">
                  <a:solidFill>
                    <a:srgbClr val="CC00CC"/>
                  </a:solidFill>
                  <a:latin typeface="Arial" pitchFamily="34" charset="0"/>
                </a:rPr>
                <a:t>VII</a:t>
              </a:r>
              <a:r>
                <a:rPr lang="ru-RU" altLang="ru-RU" sz="1600" b="1">
                  <a:solidFill>
                    <a:srgbClr val="CC00CC"/>
                  </a:solidFill>
                  <a:latin typeface="Arial" pitchFamily="34" charset="0"/>
                </a:rPr>
                <a:t>. Заключение</a:t>
              </a:r>
            </a:p>
          </p:txBody>
        </p:sp>
      </p:grp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/>
      <p:bldP spid="14353" grpId="0" animBg="1"/>
      <p:bldP spid="14354" grpId="0" animBg="1"/>
      <p:bldP spid="14355" grpId="0" animBg="1"/>
      <p:bldP spid="14356" grpId="0" animBg="1"/>
      <p:bldP spid="14370" grpId="0" animBg="1"/>
      <p:bldP spid="1438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378" t="10455" r="15666" b="6250"/>
          <a:stretch/>
        </p:blipFill>
        <p:spPr bwMode="auto">
          <a:xfrm>
            <a:off x="211384" y="1679537"/>
            <a:ext cx="2379416" cy="1749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90800" y="228599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НАУЧНО-МЕТОДИЧЕСКОЙ РАБОТЕ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847"/>
            <a:ext cx="2438400" cy="109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Светлана\Desktop\Аттестация 2025\солнечный свет и инфоурок\солнечый свет 2 0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782" y="990600"/>
            <a:ext cx="1771591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2590800" cy="338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72769">
            <a:off x="251599" y="3866291"/>
            <a:ext cx="3334368" cy="2514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508336"/>
            <a:ext cx="2581275" cy="334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1307" y="3505200"/>
            <a:ext cx="45081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609" y="1149273"/>
            <a:ext cx="1776798" cy="250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37" y="565884"/>
            <a:ext cx="23288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042933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752600" y="284163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84163"/>
            <a:ext cx="1981200" cy="89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600" y="839690"/>
            <a:ext cx="3581400" cy="1974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856" t="6851" r="33943" b="19736"/>
          <a:stretch/>
        </p:blipFill>
        <p:spPr bwMode="auto">
          <a:xfrm>
            <a:off x="5486400" y="2438400"/>
            <a:ext cx="3032908" cy="411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978035"/>
            <a:ext cx="3642017" cy="504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470338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Users\Светлана\Desktop\фото\школа март2021\IMG_1896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3171825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057400" y="159703"/>
            <a:ext cx="6905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УЧАСТИЕ В НАУЧНО-МЕТОДИЧЕСКОЙ РАБОТЕ</a:t>
            </a:r>
          </a:p>
        </p:txBody>
      </p:sp>
      <p:sp>
        <p:nvSpPr>
          <p:cNvPr id="21508" name="Прямоугольник 1"/>
          <p:cNvSpPr>
            <a:spLocks noChangeArrowheads="1"/>
          </p:cNvSpPr>
          <p:nvPr/>
        </p:nvSpPr>
        <p:spPr bwMode="auto">
          <a:xfrm>
            <a:off x="114875" y="4378777"/>
            <a:ext cx="7848217" cy="305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7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Личные педагогические </a:t>
            </a:r>
            <a:r>
              <a:rPr lang="ru-RU" alt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сайты:</a:t>
            </a:r>
            <a:endParaRPr lang="ru-RU" alt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sz="1400" u="sng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https://khvlife.wixsite.com/website</a:t>
            </a:r>
            <a:r>
              <a:rPr lang="ru-RU" alt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ru-RU" sz="1400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 </a:t>
            </a:r>
            <a:r>
              <a:rPr lang="en-US" altLang="ru-RU" sz="1400" u="sng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https://znanio.ru/person/z94283847</a:t>
            </a:r>
            <a:endParaRPr lang="ru-RU" altLang="ru-RU" sz="1400" u="sng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400" u="sng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https://</a:t>
            </a:r>
            <a:r>
              <a:rPr lang="ru-RU" altLang="ru-RU" sz="1400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infourok.ru/user/kirichenko-svetlana-vladlenovna</a:t>
            </a:r>
            <a:r>
              <a:rPr lang="ru-RU" altLang="ru-RU" sz="1400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sz="1400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400" u="sng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https://</a:t>
            </a:r>
            <a:r>
              <a:rPr lang="en-US" altLang="ru-RU" sz="1400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infourok.ru/user/kirichenko-svetlana-vladlenovna1</a:t>
            </a:r>
            <a:endParaRPr lang="ru-RU" altLang="ru-RU" sz="1400" u="sng" dirty="0" smtClean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ru-RU" sz="1400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https</a:t>
            </a:r>
            <a:r>
              <a:rPr lang="en-US" altLang="ru-RU" sz="1400" u="sng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://</a:t>
            </a:r>
            <a:r>
              <a:rPr lang="en-US" altLang="ru-RU" sz="1400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www.prodlenka.org/metodicheskie-razrabotki/450736-organizacija-vneurochnoj-dejatelnosti-na-baze</a:t>
            </a:r>
            <a:endParaRPr lang="ru-RU" altLang="ru-RU" sz="1400" u="sng" dirty="0" smtClean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endParaRPr lang="ru-RU" altLang="ru-RU" sz="20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0423" name="Picture 7" descr="dd1b0307b2526a8401f1efa67346327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025" y="4800598"/>
            <a:ext cx="1143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183"/>
            <a:ext cx="1936750" cy="87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53" t="7456" r="21888" b="16640"/>
          <a:stretch/>
        </p:blipFill>
        <p:spPr bwMode="auto">
          <a:xfrm>
            <a:off x="131012" y="1012471"/>
            <a:ext cx="2906486" cy="1695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55" y="2438400"/>
            <a:ext cx="3617098" cy="194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46" y="1123451"/>
            <a:ext cx="3069652" cy="177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191" y="3048000"/>
            <a:ext cx="2774950" cy="1555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ветлана\Desktop\Аттестация 2025\Инфоурок\Геолгич музей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059596"/>
            <a:ext cx="2542169" cy="359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Светлана\Desktop\Аттестация 2025\Инфоурок\Свидетельство проекта infourok.ru №БЩ21789818 (1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514600"/>
            <a:ext cx="2556076" cy="3612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0" y="228599"/>
            <a:ext cx="647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НАУЧНО-МЕТОДИЧЕСКОЙ РАБОТЕ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" y="228599"/>
            <a:ext cx="2241550" cy="100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3182937" cy="426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39570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514600" y="228600"/>
            <a:ext cx="662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УЧАСТИЕ В НАУЧНО-МЕТОДИЧЕСКОЙ РАБОТЕ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938212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006600"/>
                </a:solidFill>
                <a:latin typeface="Times New Roman" pitchFamily="18" charset="0"/>
              </a:rPr>
              <a:t>Председатель региональной предметной комиссии по географии</a:t>
            </a:r>
            <a:endParaRPr lang="ru-RU" altLang="ru-RU" sz="2400" b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1757" y="1559070"/>
            <a:ext cx="3124200" cy="2057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128"/>
            <a:ext cx="2089150" cy="93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4429" y="1353710"/>
            <a:ext cx="2257425" cy="299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30" y="1769210"/>
            <a:ext cx="2557192" cy="379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854" y="3821381"/>
            <a:ext cx="3932219" cy="278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686" y="4745713"/>
            <a:ext cx="2072992" cy="159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015" y="4315985"/>
            <a:ext cx="1632017" cy="1166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914" y="5411945"/>
            <a:ext cx="1992622" cy="156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7" descr="dd1b0307b2526a8401f1efa673463279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47" y="5411945"/>
            <a:ext cx="755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7018" y="3124200"/>
            <a:ext cx="2194050" cy="162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6781" y="5411944"/>
            <a:ext cx="2038227" cy="156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706069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447800" y="228600"/>
            <a:ext cx="769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РЕЗУЛЬТАТИВНОСТЬ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РАБОТЫ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228600" y="990600"/>
            <a:ext cx="8115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i="1" dirty="0">
                <a:solidFill>
                  <a:srgbClr val="0F243E"/>
                </a:solidFill>
                <a:latin typeface="Times New Roman" pitchFamily="18" charset="0"/>
              </a:rPr>
              <a:t>Показатель «Уровень познавательной мотивации к изучению предмета (по результатам диагностики)»:</a:t>
            </a:r>
            <a:endParaRPr lang="ru-RU" altLang="ru-RU" sz="1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1884363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463764"/>
              </p:ext>
            </p:extLst>
          </p:nvPr>
        </p:nvGraphicFramePr>
        <p:xfrm>
          <a:off x="354013" y="1654175"/>
          <a:ext cx="7189787" cy="2535238"/>
        </p:xfrm>
        <a:graphic>
          <a:graphicData uri="http://schemas.openxmlformats.org/drawingml/2006/table">
            <a:tbl>
              <a:tblPr/>
              <a:tblGrid>
                <a:gridCol w="179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7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7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7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iberation Serif"/>
                          <a:cs typeface="Times New Roman" pitchFamily="18" charset="0"/>
                        </a:rPr>
                        <a:t>	 Время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Май 2020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Май 2021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Май 2022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Средний показатель по классу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7а-30 чел - 79%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8а-28 чел – 87%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9а-26чел – 87%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7б-30 чел – 75%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8б-27 чел – 81%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9б-25 чел – 83%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7в-30 чел - 86%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8в-29 чел – 88%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9в-29 чел – 94%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Средний показатель исследования по параллели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85,3%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88,0%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% обучающихся с очень высокими показателями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16%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18,7%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38150" algn="l"/>
                          <a:tab pos="623888" algn="l"/>
                        </a:tabLs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  <a:tab pos="623888" algn="l"/>
                        </a:tabLst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21%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568" name="Прямоугольник 3"/>
          <p:cNvSpPr>
            <a:spLocks noChangeArrowheads="1"/>
          </p:cNvSpPr>
          <p:nvPr/>
        </p:nvSpPr>
        <p:spPr bwMode="auto">
          <a:xfrm>
            <a:off x="228600" y="4114800"/>
            <a:ext cx="8763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38150" algn="l"/>
                <a:tab pos="62388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438150" algn="l"/>
                <a:tab pos="62388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438150" algn="l"/>
                <a:tab pos="62388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438150" algn="l"/>
                <a:tab pos="62388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438150" algn="l"/>
                <a:tab pos="62388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8150" algn="l"/>
                <a:tab pos="62388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8150" algn="l"/>
                <a:tab pos="62388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8150" algn="l"/>
                <a:tab pos="62388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8150" algn="l"/>
                <a:tab pos="62388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hangingPunct="1"/>
            <a:r>
              <a:rPr lang="ru-RU" altLang="ru-RU" dirty="0">
                <a:latin typeface="Times New Roman" pitchFamily="18" charset="0"/>
                <a:ea typeface="Liberation Serif"/>
                <a:cs typeface="Times New Roman" pitchFamily="18" charset="0"/>
              </a:rPr>
              <a:t>Проведение мониторинга, целью которого было изменение уровня мотивации к изучению географии.</a:t>
            </a:r>
            <a:endParaRPr lang="ru-RU" alt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dirty="0">
                <a:latin typeface="Times New Roman" pitchFamily="18" charset="0"/>
                <a:ea typeface="Liberation Serif"/>
                <a:cs typeface="Times New Roman" pitchFamily="18" charset="0"/>
              </a:rPr>
              <a:t>Работа проводилась на базе МБОУ СОШ №44 в период с мая </a:t>
            </a:r>
            <a:r>
              <a:rPr lang="ru-RU" altLang="ru-RU" dirty="0" smtClean="0">
                <a:latin typeface="Times New Roman" pitchFamily="18" charset="0"/>
                <a:ea typeface="Liberation Serif"/>
                <a:cs typeface="Times New Roman" pitchFamily="18" charset="0"/>
              </a:rPr>
              <a:t>2020 </a:t>
            </a:r>
            <a:r>
              <a:rPr lang="ru-RU" altLang="ru-RU" dirty="0">
                <a:latin typeface="Times New Roman" pitchFamily="18" charset="0"/>
                <a:ea typeface="Liberation Serif"/>
                <a:cs typeface="Times New Roman" pitchFamily="18" charset="0"/>
              </a:rPr>
              <a:t>года по май 2020 года и включала в себя три этапа по годам</a:t>
            </a:r>
          </a:p>
          <a:p>
            <a:pPr algn="just" eaLnBrk="1" hangingPunct="1"/>
            <a:r>
              <a:rPr lang="ru-RU" altLang="ru-RU" dirty="0">
                <a:latin typeface="Times New Roman" pitchFamily="18" charset="0"/>
                <a:ea typeface="Liberation Serif"/>
                <a:cs typeface="Times New Roman" pitchFamily="18" charset="0"/>
              </a:rPr>
              <a:t>Применение активных методов и форм обучения подтвердило свою эффективность, когда в мае </a:t>
            </a:r>
            <a:r>
              <a:rPr lang="ru-RU" altLang="ru-RU" dirty="0" smtClean="0">
                <a:latin typeface="Times New Roman" pitchFamily="18" charset="0"/>
                <a:ea typeface="Liberation Serif"/>
                <a:cs typeface="Times New Roman" pitchFamily="18" charset="0"/>
              </a:rPr>
              <a:t>2021 </a:t>
            </a:r>
            <a:r>
              <a:rPr lang="ru-RU" altLang="ru-RU" dirty="0">
                <a:latin typeface="Times New Roman" pitchFamily="18" charset="0"/>
                <a:ea typeface="Liberation Serif"/>
                <a:cs typeface="Times New Roman" pitchFamily="18" charset="0"/>
              </a:rPr>
              <a:t>года было проведено контрольное анкетирование, по итогам которого был сделан вывод, что уровень мотивации обучающихся вырос на 5,3%. </a:t>
            </a:r>
            <a:endParaRPr lang="ru-RU" alt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/>
            <a:r>
              <a:rPr lang="ru-RU" altLang="ru-RU" dirty="0">
                <a:latin typeface="Times New Roman" pitchFamily="18" charset="0"/>
                <a:ea typeface="Liberation Serif"/>
                <a:cs typeface="Liberation Serif"/>
              </a:rPr>
              <a:t>Дальнейшее использование активных методов обучения улучшило результат еще на 2,7 %. Средний показатель уровня мотивации в 2020 году достиг значения 88,0%.</a:t>
            </a:r>
            <a:endParaRPr lang="ru-RU" altLang="ru-RU" dirty="0">
              <a:latin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" y="188981"/>
            <a:ext cx="2127250" cy="9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981200" y="228600"/>
            <a:ext cx="716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231775"/>
            <a:ext cx="10445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dd1b0307b2526a8401f1efa67346327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5463" y="5257800"/>
            <a:ext cx="755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Прямоугольник 2"/>
          <p:cNvSpPr>
            <a:spLocks noChangeArrowheads="1"/>
          </p:cNvSpPr>
          <p:nvPr/>
        </p:nvSpPr>
        <p:spPr bwMode="auto">
          <a:xfrm>
            <a:off x="228600" y="938212"/>
            <a:ext cx="762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ru-RU" b="1" i="1" dirty="0">
                <a:solidFill>
                  <a:srgbClr val="0F243E"/>
                </a:solidFill>
                <a:latin typeface="Times New Roman" pitchFamily="18" charset="0"/>
              </a:rPr>
              <a:t>Показатель «Позитивная динамика обученности обучающихся по предмету (показателей годового значения среднего балла)»:</a:t>
            </a:r>
            <a:endParaRPr lang="ru-RU" alt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38600" y="1524000"/>
            <a:ext cx="47244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0215" algn="l"/>
              </a:tabLst>
              <a:defRPr/>
            </a:pPr>
            <a:r>
              <a:rPr lang="ru-RU" b="1" i="1" dirty="0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Показатель «Качество знаний обучающихся по предмету (доля обучающихся (в %), получивших отметки «4» и «5» по итогам учебного года)»:</a:t>
            </a:r>
            <a:r>
              <a:rPr lang="ru-RU" b="1" dirty="0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0F243E"/>
                </a:solidFill>
                <a:latin typeface="Times New Roman"/>
                <a:ea typeface="Liberation Serif"/>
                <a:cs typeface="Times New Roman"/>
              </a:rPr>
              <a:t> </a:t>
            </a:r>
            <a:endParaRPr lang="ru-RU" dirty="0">
              <a:latin typeface="Times New Roman"/>
              <a:ea typeface="Liberation Serif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Symbol"/>
              <a:buChar char=""/>
              <a:tabLst>
                <a:tab pos="450215" algn="l"/>
              </a:tabLst>
              <a:defRPr/>
            </a:pPr>
            <a:r>
              <a:rPr lang="ru-RU" dirty="0">
                <a:latin typeface="Times New Roman"/>
                <a:ea typeface="Liberation Serif"/>
                <a:cs typeface="Times New Roman"/>
              </a:rPr>
              <a:t>•	2019-2020 учебный год 88,03%;</a:t>
            </a:r>
          </a:p>
          <a:p>
            <a:pPr marL="342900" indent="-342900" algn="just">
              <a:spcAft>
                <a:spcPts val="0"/>
              </a:spcAft>
              <a:buFont typeface="Symbol"/>
              <a:buChar char=""/>
              <a:tabLst>
                <a:tab pos="450215" algn="l"/>
              </a:tabLst>
              <a:defRPr/>
            </a:pPr>
            <a:r>
              <a:rPr lang="ru-RU" dirty="0">
                <a:latin typeface="Times New Roman"/>
                <a:ea typeface="Liberation Serif"/>
                <a:cs typeface="Times New Roman"/>
              </a:rPr>
              <a:t>•	2020-2021 учебный год 88,3%;</a:t>
            </a:r>
          </a:p>
          <a:p>
            <a:pPr marL="342900" indent="-342900" algn="just">
              <a:spcAft>
                <a:spcPts val="0"/>
              </a:spcAft>
              <a:buFont typeface="Symbol"/>
              <a:buChar char=""/>
              <a:tabLst>
                <a:tab pos="450215" algn="l"/>
              </a:tabLst>
              <a:defRPr/>
            </a:pPr>
            <a:r>
              <a:rPr lang="ru-RU" dirty="0">
                <a:latin typeface="Times New Roman"/>
                <a:ea typeface="Liberation Serif"/>
                <a:cs typeface="Times New Roman"/>
              </a:rPr>
              <a:t>•	2021-2022 учебный год 88,37%. </a:t>
            </a:r>
          </a:p>
          <a:p>
            <a:pPr marL="457200" algn="just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latin typeface="Times New Roman"/>
                <a:ea typeface="Liberation Serif"/>
                <a:cs typeface="Times New Roman"/>
              </a:rPr>
              <a:t>Средний показатель качества знаний высокий – 88% (более 76%). 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latin typeface="Times New Roman"/>
                <a:ea typeface="Liberation Serif"/>
                <a:cs typeface="Times New Roman"/>
              </a:rPr>
              <a:t>	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Liberation Serif"/>
                <a:cs typeface="Times New Roman"/>
              </a:rPr>
              <a:t>В большинстве классов (в 19 классах из 24 – что составляет более 79,1% от всех классов, которые возможно проследить по годам обучения) прослеживается позитивная динамика качества знаний обучающихся. 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  <a:defRPr/>
            </a:pPr>
            <a:endParaRPr lang="ru-RU" dirty="0">
              <a:latin typeface="Times New Roman"/>
              <a:ea typeface="Calibri"/>
              <a:cs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98624"/>
              </p:ext>
            </p:extLst>
          </p:nvPr>
        </p:nvGraphicFramePr>
        <p:xfrm>
          <a:off x="299820" y="1766528"/>
          <a:ext cx="3362759" cy="4712377"/>
        </p:xfrm>
        <a:graphic>
          <a:graphicData uri="http://schemas.openxmlformats.org/drawingml/2006/table">
            <a:tbl>
              <a:tblPr firstRow="1" firstCol="1" bandRow="1"/>
              <a:tblGrid>
                <a:gridCol w="351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12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09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5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09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10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10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3684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2019-2020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2020-2021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2021-2022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800" b="1">
                          <a:solidFill>
                            <a:srgbClr val="244061"/>
                          </a:solidFill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Итог: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класс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ср.балл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КЗ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класс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ср.балл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КЗ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класс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ср.балл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КЗ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Рост СБ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Рост КЗ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4,47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96,67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72,41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4,39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92,86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96,55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3,7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70,9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71,43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76,9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4,15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84,62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4,37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90,2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4,46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92,31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84,6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84,6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90,6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96,67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3,5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56,9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3,7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60,7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3,79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60,71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3,9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68,57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73,9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84,62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70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4,54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88.4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4,54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88,4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4,69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96,15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6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94,15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95,83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95,83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86,1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4,43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87,29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4,57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92,86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3,7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66,4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3,96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78,62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3,96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84,62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6д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4,4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96,15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7д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4,17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91,67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8д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70,37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3,85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62,96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3,65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53,85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4,28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83,66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90,0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73,33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7в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4,57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93,33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93,33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4,07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86,21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4,4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86,66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4,36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85,71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92,6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96,67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4,82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4,24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89,66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4,31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89,68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96,15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4.53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11а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4,75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4.56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94,0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96.1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11б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4,73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96,2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9в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88,55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9г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84,0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9д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4,8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11а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4,97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4,6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96,0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11б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4,97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11а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4,9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11б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100,0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263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5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В среднем за год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4,24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88,03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4,28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88,30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4,31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88,37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tabLst>
                          <a:tab pos="975995" algn="l"/>
                        </a:tabLst>
                      </a:pPr>
                      <a:r>
                        <a:rPr lang="ru-RU" sz="700" dirty="0">
                          <a:effectLst/>
                          <a:latin typeface="Times New Roman"/>
                          <a:ea typeface="Liberation Serif"/>
                          <a:cs typeface="Times New Roman"/>
                        </a:rPr>
                        <a:t>К.з.-88</a:t>
                      </a:r>
                      <a:endParaRPr lang="ru-RU" sz="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249" marR="38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" y="228600"/>
            <a:ext cx="1860550" cy="83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600200" y="228600"/>
            <a:ext cx="754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8785" y="5105400"/>
            <a:ext cx="10445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dd1b0307b2526a8401f1efa67346327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9368" y="1017269"/>
            <a:ext cx="755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3360" y="1094422"/>
            <a:ext cx="7391400" cy="9239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ru-RU" b="1" i="1" dirty="0">
                <a:solidFill>
                  <a:srgbClr val="262673"/>
                </a:solidFill>
                <a:latin typeface="Times New Roman" pitchFamily="18" charset="0"/>
              </a:rPr>
              <a:t>Показатель «Качество подготовленности обучающихся по результатам независимого мониторинга, государственной итоговой аттестации»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66653"/>
              </p:ext>
            </p:extLst>
          </p:nvPr>
        </p:nvGraphicFramePr>
        <p:xfrm>
          <a:off x="533400" y="3383280"/>
          <a:ext cx="6078220" cy="731520"/>
        </p:xfrm>
        <a:graphic>
          <a:graphicData uri="http://schemas.openxmlformats.org/drawingml/2006/table">
            <a:tbl>
              <a:tblPr firstRow="1" firstCol="1" bandRow="1"/>
              <a:tblGrid>
                <a:gridCol w="202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6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Ф.И.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Первичный балл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Тестовый балл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Тиунова Анна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Нечитайло Дима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Костылёва Любовь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3400" y="2572435"/>
            <a:ext cx="62034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ВЫПИСКА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ИЗ ПРОТОКОЛА ГЭК № 36 от 16.07.2020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Результаты ЕГЭ по географии: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604272"/>
              </p:ext>
            </p:extLst>
          </p:nvPr>
        </p:nvGraphicFramePr>
        <p:xfrm>
          <a:off x="533400" y="4939665"/>
          <a:ext cx="6078220" cy="1493520"/>
        </p:xfrm>
        <a:graphic>
          <a:graphicData uri="http://schemas.openxmlformats.org/drawingml/2006/table">
            <a:tbl>
              <a:tblPr firstRow="1" firstCol="1" bandRow="1"/>
              <a:tblGrid>
                <a:gridCol w="202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6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Ф.И.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Первичный балл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Тестовый балл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Мудренко Александр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Федоров Алексей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Болдырев Сергей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 Волкова Зоя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балл 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 балл по России 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7599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54,6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1000" y="426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ВЫПИСКА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ИЗ ПРОТОКОЛА ГЭК №___ от 2022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Результаты ЕГЭ по географии: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Светлана\Desktop\фото\школа март2021\IMG_181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868" y="2895600"/>
            <a:ext cx="190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936750" cy="87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332831" y="223838"/>
            <a:ext cx="68286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УЧАСТИЕ В НАУЧНО-МЕТОДИЧЕСКОЙ РАБОТЕ</a:t>
            </a:r>
          </a:p>
        </p:txBody>
      </p:sp>
      <p:pic>
        <p:nvPicPr>
          <p:cNvPr id="1026" name="Picture 2" descr="C:\Users\Светлана\Pictures\2021-05-15 1\1 0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62" t="4813" r="3656" b="25163"/>
          <a:stretch/>
        </p:blipFill>
        <p:spPr bwMode="auto">
          <a:xfrm>
            <a:off x="322264" y="1219200"/>
            <a:ext cx="3749438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" y="171024"/>
            <a:ext cx="2081778" cy="93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Светлана\Desktop\IMG_643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902518"/>
            <a:ext cx="2819400" cy="257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C:\Users\Светлана\Desktop\диссеминация опыта 001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40" t="5678" r="7594" b="5936"/>
          <a:stretch/>
        </p:blipFill>
        <p:spPr bwMode="auto">
          <a:xfrm rot="5400000">
            <a:off x="5031581" y="297655"/>
            <a:ext cx="3052763" cy="4429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49634164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514600" y="228600"/>
            <a:ext cx="662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УЧАСТИЕ В НАУЧНО-МЕТОДИЧЕСКОЙ РАБОТЕ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231775"/>
            <a:ext cx="10445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" y="938212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006600"/>
                </a:solidFill>
                <a:latin typeface="Times New Roman" pitchFamily="18" charset="0"/>
              </a:rPr>
              <a:t>Эксперт по оцениванию исследовательских работ НПК школьников «Шаг в науку, эксперт по проверке заданий с развёрнутым ответом ВПР в ОУ Хабаровского края»</a:t>
            </a:r>
            <a:endParaRPr lang="ru-RU" altLang="ru-RU" sz="2400" b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48130" name="Picture 2" descr="C:\Users\Светлана\Desktop\дистант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445" t="5140" r="3794" b="31528"/>
          <a:stretch/>
        </p:blipFill>
        <p:spPr bwMode="auto">
          <a:xfrm>
            <a:off x="4080336" y="3249862"/>
            <a:ext cx="3082463" cy="324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128"/>
            <a:ext cx="2089150" cy="93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7" descr="dd1b0307b2526a8401f1efa67346327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" y="5229224"/>
            <a:ext cx="755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136988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00" y="2111829"/>
            <a:ext cx="3124200" cy="205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279429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362200" y="381000"/>
            <a:ext cx="678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ОБЩИЕ СВЕДЕНИЯ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 учителе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819400" y="1064511"/>
            <a:ext cx="64008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Образование: высшее, магистратура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Специальность: учитель географии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Название учебного заведения, в каком году его  </a:t>
            </a:r>
            <a: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закончили: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Доступно по ссылке </a:t>
            </a:r>
            <a:r>
              <a:rPr lang="en-US" alt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cloud.mail.ru/public/iQew/TF9aT6qmT</a:t>
            </a:r>
            <a:endParaRPr lang="ru-RU" alt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4. Стаж: 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endParaRPr lang="ru-RU" altLang="ru-RU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9082"/>
            <a:ext cx="2343150" cy="10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327" y="3977149"/>
            <a:ext cx="5867400" cy="10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Светлана\Desktop\фото\школа март2021\IMG_198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826327"/>
            <a:ext cx="243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Светлана\Desktop\дистант свидетельство 0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931" t="5019" r="3746" b="44187"/>
          <a:stretch/>
        </p:blipFill>
        <p:spPr bwMode="auto">
          <a:xfrm>
            <a:off x="984408" y="2238077"/>
            <a:ext cx="4921092" cy="429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447800" y="228600"/>
            <a:ext cx="769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0384" y="914400"/>
            <a:ext cx="7391400" cy="1692771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</a:rPr>
              <a:t>Организация занятий с применением электронного обучения в дистанционной форме: рабочая ссылка на разработки</a:t>
            </a:r>
          </a:p>
          <a:p>
            <a:pPr eaLnBrk="1" hangingPunct="1"/>
            <a:r>
              <a:rPr lang="en-US" altLang="ru-RU" sz="2000" b="1" dirty="0">
                <a:solidFill>
                  <a:srgbClr val="006600"/>
                </a:solidFill>
                <a:latin typeface="Times New Roman" pitchFamily="18" charset="0"/>
                <a:hlinkClick r:id="rId5"/>
              </a:rPr>
              <a:t>https://</a:t>
            </a:r>
            <a:r>
              <a:rPr lang="en-US" altLang="ru-RU" sz="2000" b="1" dirty="0" smtClean="0">
                <a:solidFill>
                  <a:srgbClr val="006600"/>
                </a:solidFill>
                <a:latin typeface="Times New Roman" pitchFamily="18" charset="0"/>
                <a:hlinkClick r:id="rId5"/>
              </a:rPr>
              <a:t>drive.google.com/drive/folders/1siyF33DoCxyp9JLxLEMAZr-HA5vKJK5C?usp=sharing</a:t>
            </a:r>
            <a:endParaRPr lang="ru-RU" altLang="ru-RU" sz="2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/>
            <a:endParaRPr lang="ru-RU" altLang="ru-RU" sz="2400" b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4580" name="Picture 7" descr="dd1b0307b2526a8401f1efa67346327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374915"/>
            <a:ext cx="755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Светлана\Desktop\фото\школа март2021\1..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5449" y="2036126"/>
            <a:ext cx="3027219" cy="452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" y="160973"/>
            <a:ext cx="19383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42192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209800" y="228600"/>
            <a:ext cx="693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270772" y="1075979"/>
            <a:ext cx="817980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Уровень развития учебно-познавательного интереса у обучающихся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ru-RU" sz="1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6656" y="1768476"/>
            <a:ext cx="1227344" cy="166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Прямоугольник 3"/>
          <p:cNvSpPr>
            <a:spLocks noChangeArrowheads="1"/>
          </p:cNvSpPr>
          <p:nvPr/>
        </p:nvSpPr>
        <p:spPr bwMode="auto">
          <a:xfrm>
            <a:off x="381000" y="1431925"/>
            <a:ext cx="85344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000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2000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2000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2000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2000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hangingPunct="1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Мои ученики активно участвуют в конкурсах и олимпиадах разного уровня, среди них есть призёры и победители </a:t>
            </a:r>
            <a:r>
              <a:rPr lang="ru-RU" altLang="ru-RU" u="sng" dirty="0">
                <a:solidFill>
                  <a:srgbClr val="0000FF"/>
                </a:solidFill>
                <a:latin typeface="Times New Roman" pitchFamily="18" charset="0"/>
                <a:ea typeface="Liberation Serif"/>
                <a:cs typeface="Times New Roman" pitchFamily="18" charset="0"/>
                <a:hlinkClick r:id="rId4"/>
              </a:rPr>
              <a:t>http://olimpiada.maystro.ru/?p=3880</a:t>
            </a:r>
            <a:endParaRPr lang="ru-RU" altLang="ru-RU" u="sng" dirty="0">
              <a:solidFill>
                <a:srgbClr val="0000FF"/>
              </a:solidFill>
              <a:latin typeface="Times New Roman" pitchFamily="18" charset="0"/>
              <a:ea typeface="Liberation Serif"/>
              <a:cs typeface="Times New Roman" pitchFamily="18" charset="0"/>
            </a:endParaRPr>
          </a:p>
          <a:p>
            <a:pPr algn="just" eaLnBrk="1" hangingPunct="1"/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674"/>
          <a:stretch>
            <a:fillRect/>
          </a:stretch>
        </p:blipFill>
        <p:spPr bwMode="auto">
          <a:xfrm>
            <a:off x="152400" y="2078038"/>
            <a:ext cx="6226175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 descr="C:\Users\Светлана\Desktop\фото\школа март2021\IMG_20210405_004336_51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566" y="3086894"/>
            <a:ext cx="1911744" cy="214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7" descr="dd1b0307b2526a8401f1efa67346327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4876800"/>
            <a:ext cx="1143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" y="228600"/>
            <a:ext cx="19383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25" y="3962400"/>
            <a:ext cx="228448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086101"/>
            <a:ext cx="1881011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286000" y="2286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828800" y="661193"/>
            <a:ext cx="79676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ru-RU" altLang="ru-RU" b="1" i="1" dirty="0">
                <a:solidFill>
                  <a:srgbClr val="0F243E"/>
                </a:solidFill>
                <a:latin typeface="Times New Roman" pitchFamily="18" charset="0"/>
              </a:rPr>
              <a:t>Показатель «Положительная динамика доли обучающихся (в %), вовлеченных во внеурочную деятельность по предмету / </a:t>
            </a:r>
            <a:endParaRPr lang="ru-RU" altLang="ru-RU" b="1" i="1" dirty="0" smtClean="0">
              <a:solidFill>
                <a:srgbClr val="0F243E"/>
              </a:solidFill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</a:pPr>
            <a:r>
              <a:rPr lang="ru-RU" altLang="ru-RU" b="1" i="1" dirty="0" smtClean="0">
                <a:solidFill>
                  <a:srgbClr val="0F243E"/>
                </a:solidFill>
                <a:latin typeface="Times New Roman" pitchFamily="18" charset="0"/>
              </a:rPr>
              <a:t>предметной </a:t>
            </a:r>
            <a:r>
              <a:rPr lang="ru-RU" altLang="ru-RU" b="1" i="1" dirty="0">
                <a:solidFill>
                  <a:srgbClr val="0F243E"/>
                </a:solidFill>
                <a:latin typeface="Times New Roman" pitchFamily="18" charset="0"/>
              </a:rPr>
              <a:t>области»:</a:t>
            </a:r>
            <a:endParaRPr lang="ru-RU" altLang="ru-RU" sz="1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0423" name="Picture 7" descr="dd1b0307b2526a8401f1efa67346327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1311" y="5214076"/>
            <a:ext cx="876300" cy="138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" y="228600"/>
            <a:ext cx="19383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400900" cy="150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700035"/>
              </p:ext>
            </p:extLst>
          </p:nvPr>
        </p:nvGraphicFramePr>
        <p:xfrm>
          <a:off x="152399" y="1895813"/>
          <a:ext cx="6096002" cy="4209018"/>
        </p:xfrm>
        <a:graphic>
          <a:graphicData uri="http://schemas.openxmlformats.org/drawingml/2006/table">
            <a:tbl>
              <a:tblPr firstRow="1" firstCol="1" bandRow="1"/>
              <a:tblGrid>
                <a:gridCol w="2295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0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07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Форма внеурочной деятельности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17365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2019-2020</a:t>
                      </a: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чел./ 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17365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2020-2021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чел./ 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17365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2021-2022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чел./ 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17365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2022-2023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чел./ 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066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Кружок </a:t>
                      </a:r>
                      <a:r>
                        <a:rPr lang="ru-RU" sz="8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«Юный геолог»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8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(Программа в методической разработке смотреть в Приложения Показатель 1.1)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10-1,5%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14-2,1%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15 -2,2%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15 -2,2%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99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Проектная </a:t>
                      </a:r>
                      <a:r>
                        <a:rPr lang="ru-RU" sz="8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деятельность в 9 классе в ходе итоговой аттестации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10-1,5%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12-1,8%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12-1,8%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06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Платные </a:t>
                      </a:r>
                      <a:r>
                        <a:rPr lang="ru-RU" sz="8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курсы по подготовке к итоговой аттестации по предмету «География» 9 класс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5-0,7%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5-0,7%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5-0,7%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5-0,7%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733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Неделя </a:t>
                      </a:r>
                      <a:r>
                        <a:rPr lang="ru-RU" sz="8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географии в школе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621-93,3%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635-95,4%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642-96,5%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660-98%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533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 Городская </a:t>
                      </a:r>
                      <a:r>
                        <a:rPr lang="ru-RU" sz="8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геологическая олимпиада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0-0%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1-0,1%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1-0,1%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3-0,3%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467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 Дистанционные </a:t>
                      </a:r>
                      <a:r>
                        <a:rPr lang="ru-RU" sz="8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олимпиады по географии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9-1,3%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14-2,1%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21-3,15%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28-4,2%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06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 Выезды </a:t>
                      </a:r>
                      <a:r>
                        <a:rPr lang="ru-RU" sz="8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групп обучающихся за пределы края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 – 1,8%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г. Владивосток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630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  <a:r>
                        <a:rPr lang="ru-RU" sz="8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Краеведческие</a:t>
                      </a:r>
                      <a:r>
                        <a:rPr lang="ru-RU" sz="8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экологические экскурсии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База Отдыха «Экопарк» «Воронежское-1» - 26 чел – 4,1%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Сикачи-Алян петроглифы 28 чел – 4,2%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Музей Амурского моста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 чел – 4,4%</a:t>
                      </a:r>
                      <a:endParaRPr lang="ru-RU" sz="9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Большехехцирский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заповедник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 чел – 4,3%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Приамурский зоосад 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им. В.П. Сысоева – 30 чел – 4,3%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ru-RU" sz="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Волочаевские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дни – 28 чел – 4,2%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706" marR="4370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75822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133600" y="228600"/>
            <a:ext cx="701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223838" y="1093787"/>
            <a:ext cx="796766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i="1" dirty="0">
                <a:solidFill>
                  <a:srgbClr val="0F243E"/>
                </a:solidFill>
                <a:latin typeface="Times New Roman" pitchFamily="18" charset="0"/>
              </a:rPr>
              <a:t>Показатель «Положительная динамика доли обучающихся (в %), вовлеченных во внеурочную деятельность по предмету / предметной области»:</a:t>
            </a:r>
            <a:endParaRPr lang="ru-RU" altLang="ru-RU" sz="1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72" name="Прямоугольник 2"/>
          <p:cNvSpPr>
            <a:spLocks noChangeArrowheads="1"/>
          </p:cNvSpPr>
          <p:nvPr/>
        </p:nvSpPr>
        <p:spPr bwMode="auto">
          <a:xfrm>
            <a:off x="289560" y="2057400"/>
            <a:ext cx="6835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Aft>
                <a:spcPts val="400"/>
              </a:spcAft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Предметные секции научного общества учащихся (малой академии) по профилю преподаваемого предмета</a:t>
            </a:r>
            <a:endParaRPr lang="ru-RU" alt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4034" name="Picture 2" descr="C:\Users\Светлана\Desktop\фото\школа март2021\IMG_20210404_214641_67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100" y="2563018"/>
            <a:ext cx="2362200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861348"/>
              </p:ext>
            </p:extLst>
          </p:nvPr>
        </p:nvGraphicFramePr>
        <p:xfrm>
          <a:off x="223838" y="2914874"/>
          <a:ext cx="6009640" cy="2560320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Форма внеурочной деятельности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7365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2019-2020</a:t>
                      </a: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чел./ 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7365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2020-2021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чел./ %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7365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2021-2022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чел./ 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47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ШНО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1-0,1%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2085" algn="l"/>
                        </a:tabLs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Мельников Никита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2 -0,3%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31775" algn="l"/>
                        </a:tabLs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Мельников Никита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51435" algn="l"/>
                          <a:tab pos="231775" algn="l"/>
                        </a:tabLs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Хам Владислав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228600" algn="just">
                        <a:spcAft>
                          <a:spcPts val="0"/>
                        </a:spcAft>
                        <a:tabLst>
                          <a:tab pos="172085" algn="l"/>
                        </a:tabLs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449580" algn="just">
                        <a:spcAft>
                          <a:spcPts val="4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5 -0,7%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-8255" algn="l"/>
                          <a:tab pos="172085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Мельников Никита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2085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Хам Владислав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2085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Чемлева Анна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2085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Шевелёва Лера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2085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Ященко Рома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1447800" cy="19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" y="228600"/>
            <a:ext cx="19383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981200" y="228600"/>
            <a:ext cx="716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23348" y="914400"/>
            <a:ext cx="84872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i="1" dirty="0">
                <a:solidFill>
                  <a:srgbClr val="0F243E"/>
                </a:solidFill>
                <a:latin typeface="Times New Roman" pitchFamily="18" charset="0"/>
              </a:rPr>
              <a:t>Показатель «Наличие творческих, исследовательских, проектных работ обучающихся по предмету, осуществляемых под руководством учителя</a:t>
            </a:r>
            <a:endParaRPr lang="ru-RU" altLang="ru-RU" sz="1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70" name="Прямоугольник 6"/>
          <p:cNvSpPr>
            <a:spLocks noChangeArrowheads="1"/>
          </p:cNvSpPr>
          <p:nvPr/>
        </p:nvSpPr>
        <p:spPr bwMode="auto">
          <a:xfrm>
            <a:off x="223838" y="2592908"/>
            <a:ext cx="7158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ru-RU" b="1" i="1" dirty="0">
                <a:solidFill>
                  <a:srgbClr val="0F243E"/>
                </a:solidFill>
                <a:latin typeface="Times New Roman" pitchFamily="18" charset="0"/>
              </a:rPr>
              <a:t>Показатель «Результаты внеурочной деятельности обучающихся: участие в конференциях, конкурсах</a:t>
            </a:r>
            <a:endParaRPr lang="ru-RU" altLang="ru-R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3986" y="3239021"/>
            <a:ext cx="1711335" cy="114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283035"/>
              </p:ext>
            </p:extLst>
          </p:nvPr>
        </p:nvGraphicFramePr>
        <p:xfrm>
          <a:off x="142876" y="1524000"/>
          <a:ext cx="7477124" cy="1737360"/>
        </p:xfrm>
        <a:graphic>
          <a:graphicData uri="http://schemas.openxmlformats.org/drawingml/2006/table">
            <a:tbl>
              <a:tblPr firstRow="1" firstCol="1" bandRow="1"/>
              <a:tblGrid>
                <a:gridCol w="2752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29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Форма внеурочной деятельности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7365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2019-2020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чел.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7365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2020-2021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чел./ 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7365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2021-2022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чел./ %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17365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2021-2022</a:t>
                      </a:r>
                      <a:endParaRPr lang="ru-RU" sz="16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чел./ %</a:t>
                      </a:r>
                      <a:endParaRPr lang="ru-RU" sz="16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Проектная деятельность в 9 классе в ходе итоговой аттестации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чел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0,9%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1,8%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 63%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2,4%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 25%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 чел</a:t>
                      </a:r>
                      <a:endParaRPr lang="ru-RU" sz="14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2,8%</a:t>
                      </a:r>
                      <a:endParaRPr lang="ru-RU" sz="14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 26%</a:t>
                      </a:r>
                      <a:endParaRPr lang="ru-RU" sz="14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564525"/>
              </p:ext>
            </p:extLst>
          </p:nvPr>
        </p:nvGraphicFramePr>
        <p:xfrm>
          <a:off x="142876" y="3200400"/>
          <a:ext cx="7096124" cy="3600566"/>
        </p:xfrm>
        <a:graphic>
          <a:graphicData uri="http://schemas.openxmlformats.org/drawingml/2006/table">
            <a:tbl>
              <a:tblPr firstRow="1" firstCol="1" bandRow="1"/>
              <a:tblGrid>
                <a:gridCol w="466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120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Этап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Ф.И.О.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Результат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199"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4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Районный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 vert="vert27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2021-2022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Команда: Щербина Олеся, Кульпина Яна, Соболева Ева, Малиш Илья, Шевнина Олеся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Команда заняла 2 место в районном конкурсе, посвященном 113-ой годовщине со дня образования Краснознаменной Амурской флотилии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149">
                <a:tc rowSpan="6">
                  <a:txBody>
                    <a:bodyPr/>
                    <a:lstStyle/>
                    <a:p>
                      <a:pPr marL="71755" marR="71755" algn="l">
                        <a:spcAft>
                          <a:spcPts val="4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71755" marR="71755" algn="l">
                        <a:spcAft>
                          <a:spcPts val="4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 vert="vert27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Куликов Артём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Участник городского фестиваля экологического творчества «Природа – зеркало души»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Хам Влад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Участник городского фестиваля экологического творчества «Природа – зеркало души»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Мельников Никита 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место (призёр) в городской олимпиаде по геологии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2021-2022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Кульпина Яна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Участник городского конкурса творческих работ «Была война! Была Победа» среди обучающихся общеобразовательных учреждений, посвященном Победе советского народа в ВОВ (номинация «И запишу судьбу на пленку») 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2022-2023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Мельников Никита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место (победитель) в городской олимпиаде по геологии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2022-2023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Хам Влад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место (победитель) НПКШ «Шаг в науку», секция «География»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Проект «Спасём уникальное озеро лотосов в поселке Галкино»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166"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2022-2023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Хам Влад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Финалист городского конкурса «ХАБАРОВСК.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НАШ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».Финал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пройдёт 07.06.2023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785" marR="5678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9" y="228600"/>
            <a:ext cx="19383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582" y="4362446"/>
            <a:ext cx="1920142" cy="249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1" name="Picture 1" descr="C:\Users\Светлана\Desktop\ЛУЧ 2021 для справки\Сертификат Куликова.jpe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17" r="16643" b="5298"/>
          <a:stretch/>
        </p:blipFill>
        <p:spPr bwMode="auto">
          <a:xfrm rot="5400000">
            <a:off x="7254749" y="1719214"/>
            <a:ext cx="2168659" cy="1473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752600" y="284163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84163"/>
            <a:ext cx="1981200" cy="89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0" y="2743200"/>
            <a:ext cx="2438399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Светлана\Desktop\Аттестация 2025\грамоты\Территория здоровья\диплом здоровье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547428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267200" y="80803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по присуждению общественных наград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Премии «Золотой фонд Российского образования»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технологии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образовании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века»-2022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53626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752600" y="284163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84163"/>
            <a:ext cx="1981200" cy="89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117" t="10120" r="28221" b="3868"/>
          <a:stretch/>
        </p:blipFill>
        <p:spPr bwMode="auto">
          <a:xfrm>
            <a:off x="3886200" y="808038"/>
            <a:ext cx="4948871" cy="586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" y="1275655"/>
            <a:ext cx="3657600" cy="488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Сборная команда «48-ая параллель» учащихся 9-11 классов МБОУ СОШ№44 приняла участие в XVI Всероссийском  интеллектуальном турнире знатоков географии, который проводило Краснодарское региональное  отделение Всероссийской общественной организации «Русское географическое общество» и вошла в число 17-ти из 418-ти команд, допущенных к финалу. 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Учащиеся 9-11-х классов – участники олимпиады «Турнир знатоков географии»: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Конева Елизавета, Соболева Ева, Крипович Никита, Бобряшов Кирилл, Мельников  Никита.</a:t>
            </a:r>
            <a:endParaRPr lang="ru-RU" sz="1400" dirty="0">
              <a:solidFill>
                <a:srgbClr val="000000"/>
              </a:solidFill>
              <a:latin typeface="Times New Roman"/>
              <a:ea typeface="Calibri"/>
            </a:endParaRPr>
          </a:p>
          <a:p>
            <a:pPr lvl="0"/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Команда заняла в финале 6 место! Сертификаты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 участникам будут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 высланы в конце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 мая – начале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 июня 2023 г.</a:t>
            </a:r>
          </a:p>
          <a:p>
            <a:endParaRPr lang="ru-RU" sz="1400" dirty="0"/>
          </a:p>
        </p:txBody>
      </p:sp>
      <p:pic>
        <p:nvPicPr>
          <p:cNvPr id="16" name="Рисунок 15" descr="C:\Users\Светлана\Desktop\IMG_5426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573" y="5241290"/>
            <a:ext cx="1828800" cy="140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1550035" cy="1384935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752600" y="284163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013" y="176213"/>
            <a:ext cx="2386013" cy="107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1" descr="D:\рабочий стол от 22.08.20\к аттестации 2020\Край Пед. звездопад\Кириченко фото на конкурс\Кириченко последний звонок в 9В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280352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C:\Users\Светлана\Desktop\фото\школа март2021\IMG_194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612" y="914400"/>
            <a:ext cx="243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134" y="3865267"/>
            <a:ext cx="1454706" cy="2028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359209" y="2264594"/>
            <a:ext cx="189686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7899" y="2203820"/>
            <a:ext cx="1278730" cy="189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1557" y="1325642"/>
            <a:ext cx="1783715" cy="256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487" y="1325642"/>
            <a:ext cx="1392555" cy="202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1380" y="3848100"/>
            <a:ext cx="1845470" cy="2585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367722" y="4291648"/>
            <a:ext cx="2743201" cy="193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657225"/>
            <a:ext cx="4179298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286000" y="2286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979702" y="747713"/>
            <a:ext cx="708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b="1" i="1" dirty="0" smtClean="0">
                <a:solidFill>
                  <a:srgbClr val="0F243E"/>
                </a:solidFill>
                <a:latin typeface="Times New Roman" pitchFamily="18" charset="0"/>
              </a:rPr>
              <a:t>XIII </a:t>
            </a:r>
            <a:r>
              <a:rPr lang="ru-RU" altLang="ru-RU" b="1" i="1" dirty="0" smtClean="0">
                <a:solidFill>
                  <a:srgbClr val="0F243E"/>
                </a:solidFill>
                <a:latin typeface="Times New Roman" pitchFamily="18" charset="0"/>
              </a:rPr>
              <a:t>Научно-практическая конференция школьников «Шаг в науку»</a:t>
            </a:r>
            <a:endParaRPr lang="ru-RU" altLang="ru-RU" sz="1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" y="228600"/>
            <a:ext cx="19383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135"/>
          <a:stretch/>
        </p:blipFill>
        <p:spPr bwMode="auto">
          <a:xfrm>
            <a:off x="218123" y="1138816"/>
            <a:ext cx="3439477" cy="2347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1171473"/>
            <a:ext cx="2367030" cy="348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700" y="1171473"/>
            <a:ext cx="2362200" cy="350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 descr="dd1b0307b2526a8401f1efa67346327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300" y="4823619"/>
            <a:ext cx="1143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4823619"/>
            <a:ext cx="3200400" cy="178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099" y="3733800"/>
            <a:ext cx="2619216" cy="258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548" y="4248808"/>
            <a:ext cx="1586381" cy="22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805723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286000" y="2286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950242" y="724455"/>
            <a:ext cx="79676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i="1" dirty="0" smtClean="0">
                <a:solidFill>
                  <a:srgbClr val="0F243E"/>
                </a:solidFill>
                <a:latin typeface="Times New Roman" pitchFamily="18" charset="0"/>
              </a:rPr>
              <a:t>Городская геологическая олимпиада школьников 2021, 2023 год</a:t>
            </a:r>
            <a:endParaRPr lang="ru-RU" altLang="ru-RU" sz="1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" y="228600"/>
            <a:ext cx="19383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3" name="Picture 7" descr="dd1b0307b2526a8401f1efa67346327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300" y="4823619"/>
            <a:ext cx="1143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29386"/>
            <a:ext cx="2819010" cy="359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453594"/>
            <a:ext cx="2019300" cy="288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051" y="3619500"/>
            <a:ext cx="25146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310908"/>
            <a:ext cx="1981200" cy="257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203" y="876464"/>
            <a:ext cx="2683171" cy="357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336" y="3211512"/>
            <a:ext cx="2725737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38" y="4547393"/>
            <a:ext cx="1814158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075721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514600" y="258763"/>
            <a:ext cx="6350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ОБЩИЕ СВЕДЕНИЯ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 учителе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084513" y="8382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Копия аттестационного листа</a:t>
            </a:r>
          </a:p>
        </p:txBody>
      </p:sp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58763"/>
            <a:ext cx="224028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5" name="Picture 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165" y="1944436"/>
            <a:ext cx="3191435" cy="4423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0" y="2729428"/>
            <a:ext cx="2431985" cy="3527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6823">
            <a:off x="5179359" y="1677305"/>
            <a:ext cx="3418437" cy="4726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6" descr="C:\Users\Светлана\Desktop\ЛУЧ 2021 для справки\фото кружок\image-21-04-21-05-57 (3)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638" y="5386388"/>
            <a:ext cx="1588724" cy="11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957387" y="244455"/>
            <a:ext cx="65008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РЕЗУЛЬТАТИВНОСТЬ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РАБОТЫ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2727" y="914400"/>
            <a:ext cx="1964256" cy="195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Прямоугольник 1"/>
          <p:cNvSpPr>
            <a:spLocks noChangeArrowheads="1"/>
          </p:cNvSpPr>
          <p:nvPr/>
        </p:nvSpPr>
        <p:spPr bwMode="auto">
          <a:xfrm>
            <a:off x="941388" y="714375"/>
            <a:ext cx="662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Программа внеурочной деятельности кружок «Юный геолог»</a:t>
            </a:r>
          </a:p>
        </p:txBody>
      </p:sp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3" y="1184275"/>
            <a:ext cx="3233737" cy="32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6698" y="1584325"/>
            <a:ext cx="4660900" cy="2308225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1E4649"/>
                </a:solidFill>
                <a:latin typeface="Times New Roman" pitchFamily="18" charset="0"/>
                <a:cs typeface="Times New Roman" pitchFamily="18" charset="0"/>
              </a:rPr>
              <a:t>Задачи внеурочной деятельности в рамках общеинтеллектуального направления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ru-RU" altLang="ru-RU" sz="1600" i="1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Контролирующая. 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Courier New" pitchFamily="49" charset="0"/>
              <a:buChar char="o"/>
            </a:pPr>
            <a:r>
              <a:rPr lang="ru-RU" altLang="ru-RU" sz="1600" i="1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Обучающая.</a:t>
            </a:r>
            <a:r>
              <a:rPr lang="ru-RU" altLang="ru-RU" sz="1600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Courier New" pitchFamily="49" charset="0"/>
              <a:buChar char="o"/>
            </a:pPr>
            <a:r>
              <a:rPr lang="ru-RU" altLang="ru-RU" sz="1600" i="1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Диагностическая.</a:t>
            </a:r>
            <a:r>
              <a:rPr lang="ru-RU" altLang="ru-RU" sz="1600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Courier New" pitchFamily="49" charset="0"/>
              <a:buChar char="o"/>
            </a:pPr>
            <a:r>
              <a:rPr lang="ru-RU" altLang="ru-RU" sz="1600" i="1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Прогностическая.</a:t>
            </a:r>
            <a:r>
              <a:rPr lang="ru-RU" altLang="ru-RU" sz="1600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Courier New" pitchFamily="49" charset="0"/>
              <a:buChar char="o"/>
            </a:pPr>
            <a:r>
              <a:rPr lang="ru-RU" altLang="ru-RU" sz="1600" i="1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Развивающая.</a:t>
            </a:r>
            <a:r>
              <a:rPr lang="ru-RU" altLang="ru-RU" sz="1600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Courier New" pitchFamily="49" charset="0"/>
              <a:buChar char="o"/>
            </a:pPr>
            <a:r>
              <a:rPr lang="ru-RU" altLang="ru-RU" sz="1600" i="1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Ориентирующая. 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Courier New" pitchFamily="49" charset="0"/>
              <a:buChar char="o"/>
            </a:pPr>
            <a:r>
              <a:rPr lang="ru-RU" altLang="ru-RU" sz="1600" i="1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Воспитывающая</a:t>
            </a:r>
            <a:endParaRPr lang="ru-RU" altLang="ru-RU" dirty="0"/>
          </a:p>
        </p:txBody>
      </p:sp>
      <p:pic>
        <p:nvPicPr>
          <p:cNvPr id="30729" name="Picture 5" descr="C:\Users\Светлана\Desktop\ЛУЧ 2021 для справки\фото кружок\image-21-04-21-05-58.jpe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4191000"/>
            <a:ext cx="1929809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7" descr="C:\Users\Светлана\Desktop\ЛУЧ 2021 для справки\фото кружок\image-21-04-21-05-58 (1).jpe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193" y="5221145"/>
            <a:ext cx="1811337" cy="135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8" descr="C:\Users\Светлана\Desktop\ЛУЧ 2021 для справки\фото кружок\image-21-04-21-05-59.jpe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7598" y="4724400"/>
            <a:ext cx="1447003" cy="193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0" descr="C:\Users\Светлана\Desktop\ЛУЧ 2021 для справки\фото кружок\image-21-04-21-05-57 (1).jpe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768" y="2396240"/>
            <a:ext cx="1748632" cy="270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1" descr="C:\Users\Светлана\Desktop\ЛУЧ 2021 для справки\фото кружок\image-21-04-21-06-01.jpe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5200508"/>
            <a:ext cx="1841500" cy="137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2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3923506"/>
            <a:ext cx="1819275" cy="136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214" y="3211512"/>
            <a:ext cx="1891769" cy="139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88" y="228600"/>
            <a:ext cx="19383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752600" y="284163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84164"/>
            <a:ext cx="2209800" cy="99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3" descr="C:\Users\Светлана\Desktop\3 0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48" y="1442411"/>
            <a:ext cx="3358816" cy="23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Прямоугольник 2"/>
          <p:cNvSpPr>
            <a:spLocks noChangeArrowheads="1"/>
          </p:cNvSpPr>
          <p:nvPr/>
        </p:nvSpPr>
        <p:spPr bwMode="auto">
          <a:xfrm>
            <a:off x="2286000" y="808038"/>
            <a:ext cx="6324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 классного руководителя</a:t>
            </a:r>
          </a:p>
        </p:txBody>
      </p:sp>
      <p:pic>
        <p:nvPicPr>
          <p:cNvPr id="36866" name="Picture 2" descr="C:\Users\Светлана\Desktop\20210507_19213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638301"/>
            <a:ext cx="2286000" cy="200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629205"/>
              </p:ext>
            </p:extLst>
          </p:nvPr>
        </p:nvGraphicFramePr>
        <p:xfrm>
          <a:off x="2876550" y="4114800"/>
          <a:ext cx="5943600" cy="21297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91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Конкурс, мероприятие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Уровень, время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82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творческих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«Была война! Была Победа!» номинация «И запишу судьбу на плёнку»)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участника Кульпина Яна 7В класс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867" name="Picture 3" descr="C:\Users\Светлана\Desktop\image-13-05-21-11-45.jpe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064" y="1752600"/>
            <a:ext cx="3021136" cy="23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4333875"/>
            <a:ext cx="2733319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752600" y="284163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84164"/>
            <a:ext cx="2209800" cy="99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3" name="Прямоугольник 2"/>
          <p:cNvSpPr>
            <a:spLocks noChangeArrowheads="1"/>
          </p:cNvSpPr>
          <p:nvPr/>
        </p:nvSpPr>
        <p:spPr bwMode="auto">
          <a:xfrm>
            <a:off x="2286000" y="808038"/>
            <a:ext cx="6324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 классного руководителя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99" y="1754122"/>
            <a:ext cx="2743201" cy="3656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754122"/>
            <a:ext cx="2730682" cy="3656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754122"/>
            <a:ext cx="2663825" cy="265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876800"/>
            <a:ext cx="2151349" cy="182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257" y="4485937"/>
            <a:ext cx="1957568" cy="145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2043113" cy="184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259518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752600" y="284163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84164"/>
            <a:ext cx="2080848" cy="93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3" name="Прямоугольник 2"/>
          <p:cNvSpPr>
            <a:spLocks noChangeArrowheads="1"/>
          </p:cNvSpPr>
          <p:nvPr/>
        </p:nvSpPr>
        <p:spPr bwMode="auto">
          <a:xfrm>
            <a:off x="2286000" y="808038"/>
            <a:ext cx="6324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 классного руководителя</a:t>
            </a:r>
          </a:p>
        </p:txBody>
      </p:sp>
      <p:pic>
        <p:nvPicPr>
          <p:cNvPr id="46083" name="Picture 3" descr="C:\Users\Светлана\Desktop\IMG_20180926_224412_72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02" y="2286000"/>
            <a:ext cx="377349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156" y="1816443"/>
            <a:ext cx="801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Всем классом в музей                      На защиту тигра                       В поход</a:t>
            </a:r>
            <a:endParaRPr lang="ru-RU" dirty="0"/>
          </a:p>
        </p:txBody>
      </p:sp>
      <p:pic>
        <p:nvPicPr>
          <p:cNvPr id="46084" name="Picture 4" descr="C:\Users\Светлана\Desktop\IMG_20180926_221002_887 (1)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0458" y="3352800"/>
            <a:ext cx="2940895" cy="304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C:\Users\Светлана\Desktop\IMG_20200926_104807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097046" y="2514520"/>
            <a:ext cx="2807548" cy="225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C:\Users\Светлана\Desktop\IMG_20180929_113418_85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32" y="4993783"/>
            <a:ext cx="1890688" cy="16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63314" y="5705341"/>
            <a:ext cx="1468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На субботник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75987056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752600" y="284163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  РЕЗУЛЬТАТИВНОСТЬ  РАБОТЫ</a:t>
            </a:r>
          </a:p>
        </p:txBody>
      </p:sp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84163"/>
            <a:ext cx="1981200" cy="89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C:\Users\Светлана\Desktop\Аттестация 2025\грамота район 00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601" t="2000"/>
          <a:stretch/>
        </p:blipFill>
        <p:spPr bwMode="auto">
          <a:xfrm>
            <a:off x="2667000" y="808038"/>
            <a:ext cx="4038600" cy="582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23164">
            <a:off x="432639" y="989895"/>
            <a:ext cx="1448557" cy="1985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917" y="2528889"/>
            <a:ext cx="1432609" cy="196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76140">
            <a:off x="165373" y="4047455"/>
            <a:ext cx="1432891" cy="196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249" y="816749"/>
            <a:ext cx="1347175" cy="185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60"/>
          <a:stretch/>
        </p:blipFill>
        <p:spPr bwMode="auto">
          <a:xfrm>
            <a:off x="6818810" y="2235864"/>
            <a:ext cx="1639389" cy="2410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525" y="4777653"/>
            <a:ext cx="1301750" cy="182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8465" y="3965295"/>
            <a:ext cx="1326785" cy="1755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437" y="797723"/>
            <a:ext cx="1328737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8705" y="1281967"/>
            <a:ext cx="999799" cy="140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4820621"/>
            <a:ext cx="1316234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211196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82545" y="1495425"/>
            <a:ext cx="7315200" cy="2215991"/>
          </a:xfrm>
          <a:prstGeom prst="rect">
            <a:avLst/>
          </a:prstGeom>
        </p:spPr>
        <p:txBody>
          <a:bodyPr>
            <a:spAutoFit/>
          </a:bodyPr>
          <a:lstStyle>
            <a:lvl1pPr marL="88900" indent="4492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hangingPunct="1"/>
            <a:r>
              <a:rPr lang="ru-RU" altLang="ru-RU" sz="2400" i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«Не тот учитель, кто получает воспитание</a:t>
            </a:r>
            <a:endParaRPr lang="ru-RU" altLang="ru-RU" sz="2400" dirty="0">
              <a:latin typeface="Comic Sans MS" pitchFamily="66" charset="0"/>
              <a:ea typeface="Times New Roman" pitchFamily="18" charset="0"/>
              <a:cs typeface="Calibri" pitchFamily="34" charset="0"/>
            </a:endParaRPr>
          </a:p>
          <a:p>
            <a:pPr algn="just" eaLnBrk="1" hangingPunct="1"/>
            <a:r>
              <a:rPr lang="ru-RU" altLang="ru-RU" sz="2400" i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и образование учителя, а тот, у кого есть</a:t>
            </a:r>
            <a:endParaRPr lang="ru-RU" altLang="ru-RU" sz="2400" dirty="0">
              <a:latin typeface="Comic Sans MS" pitchFamily="66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2400" i="1" dirty="0">
                <a:latin typeface="Comic Sans MS" pitchFamily="66" charset="0"/>
                <a:cs typeface="Times New Roman" pitchFamily="18" charset="0"/>
              </a:rPr>
              <a:t>внутренняя уверенность в том, что он есть, </a:t>
            </a:r>
            <a:endParaRPr lang="ru-RU" altLang="ru-RU" sz="2400" dirty="0">
              <a:latin typeface="Comic Sans MS" pitchFamily="66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2400" i="1" dirty="0">
                <a:latin typeface="Comic Sans MS" pitchFamily="66" charset="0"/>
                <a:cs typeface="Times New Roman" pitchFamily="18" charset="0"/>
              </a:rPr>
              <a:t>должен быть и не может быть иным».</a:t>
            </a:r>
            <a:endParaRPr lang="ru-RU" altLang="ru-RU" sz="2400" dirty="0">
              <a:latin typeface="Comic Sans MS" pitchFamily="66" charset="0"/>
              <a:cs typeface="Times New Roman" pitchFamily="18" charset="0"/>
            </a:endParaRPr>
          </a:p>
          <a:p>
            <a:pPr algn="r" eaLnBrk="1" hangingPunct="1"/>
            <a:r>
              <a:rPr lang="ru-RU" altLang="ru-RU" sz="2400" i="1" dirty="0" smtClean="0">
                <a:latin typeface="Comic Sans MS" pitchFamily="66" charset="0"/>
                <a:cs typeface="Times New Roman" pitchFamily="18" charset="0"/>
              </a:rPr>
              <a:t>Л.Н.Толстой</a:t>
            </a:r>
            <a:endParaRPr lang="ru-RU" altLang="ru-RU" sz="2400" dirty="0">
              <a:latin typeface="Comic Sans MS" pitchFamily="66" charset="0"/>
              <a:cs typeface="Times New Roman" pitchFamily="18" charset="0"/>
            </a:endParaRPr>
          </a:p>
          <a:p>
            <a:pPr eaLnBrk="1" hangingPunct="1"/>
            <a:r>
              <a:rPr lang="ru-RU" altLang="ru-RU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 altLang="ru-RU" sz="1000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35843" name="Picture 3" descr="C:\Users\Светлана\Desktop\народый учитель\1 0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131" r="2425" b="68362"/>
          <a:stretch/>
        </p:blipFill>
        <p:spPr bwMode="auto">
          <a:xfrm>
            <a:off x="2133600" y="3042878"/>
            <a:ext cx="4153968" cy="206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C:\Users\Светлана\Desktop\народый учитель\2 00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04" t="32872" b="33984"/>
          <a:stretch/>
        </p:blipFill>
        <p:spPr bwMode="auto">
          <a:xfrm rot="21056929">
            <a:off x="3267839" y="4889063"/>
            <a:ext cx="2428055" cy="135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70" b="67453"/>
          <a:stretch/>
        </p:blipFill>
        <p:spPr bwMode="auto">
          <a:xfrm rot="549454">
            <a:off x="635904" y="4517017"/>
            <a:ext cx="2584571" cy="14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7" descr="C:\Users\Светлана\Desktop\народый учитель\3 001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102" b="66244"/>
          <a:stretch/>
        </p:blipFill>
        <p:spPr bwMode="auto">
          <a:xfrm rot="874859">
            <a:off x="202122" y="1986276"/>
            <a:ext cx="1985415" cy="100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597670">
            <a:off x="219643" y="3254065"/>
            <a:ext cx="2388334" cy="113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Светлана\Desktop\IMG_20200902_170549_997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8295">
            <a:off x="5710707" y="3553104"/>
            <a:ext cx="3287038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605" t="4910" r="4605" b="-775"/>
          <a:stretch/>
        </p:blipFill>
        <p:spPr bwMode="auto">
          <a:xfrm>
            <a:off x="3789857" y="4360647"/>
            <a:ext cx="2541588" cy="1954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286000" y="381000"/>
            <a:ext cx="6857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ОБЩИЕ СВЕДЕНИЯ об учителе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693988" y="843214"/>
            <a:ext cx="464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Член Всероссийского общества учителей географии</a:t>
            </a:r>
            <a:endParaRPr lang="ru-RU" altLang="ru-RU" sz="1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" y="300371"/>
            <a:ext cx="2114550" cy="9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5" descr="D:\Рабочий стол\все мои документы\для аттестации\удостоверение 0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46" t="80113" b="-1373"/>
          <a:stretch>
            <a:fillRect/>
          </a:stretch>
        </p:blipFill>
        <p:spPr bwMode="auto">
          <a:xfrm>
            <a:off x="457200" y="1675064"/>
            <a:ext cx="7850188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C:\Users\Светлана\Desktop\1 001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949" t="2055" r="3141" b="32949"/>
          <a:stretch/>
        </p:blipFill>
        <p:spPr bwMode="auto">
          <a:xfrm rot="5400000">
            <a:off x="883334" y="3609747"/>
            <a:ext cx="2401471" cy="3411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477000" y="4276976"/>
            <a:ext cx="255349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alt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клуба «Учитель года Хабаровского края»  - «Пеликан»</a:t>
            </a:r>
            <a:endParaRPr lang="ru-RU" altLang="ru-RU" sz="1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400300" y="3810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ОБЩИЕ СВЕДЕНИЯ об учителе</a:t>
            </a: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242887"/>
            <a:ext cx="2191853" cy="9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06" y="1504951"/>
            <a:ext cx="3655394" cy="505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351246"/>
            <a:ext cx="3433182" cy="463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3" name="Прямоугольник 1"/>
          <p:cNvSpPr>
            <a:spLocks noChangeArrowheads="1"/>
          </p:cNvSpPr>
          <p:nvPr/>
        </p:nvSpPr>
        <p:spPr bwMode="auto">
          <a:xfrm>
            <a:off x="3962400" y="873918"/>
            <a:ext cx="4724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ru-RU" dirty="0">
                <a:latin typeface="Times New Roman" pitchFamily="18" charset="0"/>
              </a:rPr>
              <a:t>ГРАМОТА МИНИСТЕРСТВА ОБРАЗОВАНИЯ И НАУКИ РОССИЙСКОЙ ФЕДЕРАЦИИ за услуги в сфере образования и многолетний добросовестный труд Приказ от 15 июня 2017 г. № 317-кн</a:t>
            </a:r>
            <a:endParaRPr lang="ru-RU" altLang="ru-RU" dirty="0"/>
          </a:p>
        </p:txBody>
      </p:sp>
      <p:pic>
        <p:nvPicPr>
          <p:cNvPr id="41986" name="Picture 2" descr="C:\Users\Светлана\Desktop\фото\школа март2021\IMG_1881_1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2438400"/>
            <a:ext cx="1930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209800" y="381000"/>
            <a:ext cx="693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ОБЩИЕ СВЕДЕНИЯ об учителе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693988" y="891340"/>
            <a:ext cx="464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Участие в профессиональных конкурсах</a:t>
            </a:r>
            <a:endParaRPr lang="ru-RU" altLang="ru-RU" sz="1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09" y="186831"/>
            <a:ext cx="2266950" cy="102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6811" y="1769228"/>
            <a:ext cx="531812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55245" algn="l"/>
              </a:tabLst>
              <a:defRPr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Диплом </a:t>
            </a:r>
            <a:r>
              <a:rPr lang="en-US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степени победителя городского конкурса профессионального мастерства «Педагогический звездопад -  2019» в номинации «Лучший учитель-дефектолог года»;</a:t>
            </a:r>
          </a:p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участника краевого конкурса «Учитель года Хабаровского края - 2019» в номинации «Лучший учитель-дефектолог года»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6" name="Picture 3" descr="C:\Users\Светлана\Desktop\ЛУЧ 2021 для справки\грамота учитель года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00" y="2045613"/>
            <a:ext cx="291858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Светлана\Desktop\к аттестации 2020\благодарности и грамоты\1 001.jpg"/>
          <p:cNvPicPr/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96"/>
          <a:stretch/>
        </p:blipFill>
        <p:spPr bwMode="auto">
          <a:xfrm>
            <a:off x="3070225" y="3800553"/>
            <a:ext cx="2029826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7" name="Picture 4" descr="D:\рабочий стол от 22.08.20\к аттестации 2020\Край Пед. звездопад\Кириченко фото на конкурс\Кириченко Награждение министерской грамотой 2017г.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6004" y="4227094"/>
            <a:ext cx="3858197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362200" y="381000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ОБЩИЕ СВЕДЕНИЯ об учителе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971800" y="960438"/>
            <a:ext cx="541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Сама о себе</a:t>
            </a:r>
            <a:endParaRPr lang="ru-RU" altLang="ru-RU" sz="1800" b="1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7" name="Picture 11" descr="fid_6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161"/>
            <a:ext cx="2362200" cy="106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438150"/>
              </p:ext>
            </p:extLst>
          </p:nvPr>
        </p:nvGraphicFramePr>
        <p:xfrm>
          <a:off x="304800" y="1676400"/>
          <a:ext cx="7467600" cy="4814571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Являетесь ли Вы классным руководителем? </a:t>
                      </a:r>
                    </a:p>
                  </a:txBody>
                  <a:tcPr marL="41844" marR="418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Классный руководитель 9 В класса </a:t>
                      </a:r>
                    </a:p>
                  </a:txBody>
                  <a:tcPr marL="41844" marR="418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3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Самое главное качество, которое Вы хотели бы воспитать у своих учащихся, воспитанников:</a:t>
                      </a:r>
                    </a:p>
                  </a:txBody>
                  <a:tcPr marL="41844" marR="418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Всегда оставаться самим собой.</a:t>
                      </a:r>
                    </a:p>
                  </a:txBody>
                  <a:tcPr marL="41844" marR="418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Ваши любимые художественные произведения с педагогическим содержанием:</a:t>
                      </a:r>
                    </a:p>
                  </a:txBody>
                  <a:tcPr marL="41844" marR="418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А.С.Макаренко «Педагогическая поэма»; В.А.Сухомлинский «Сердце отдаю детям». А вообще, я очень люблю «Алые паруса» А. Грина и «Маленького принца» Антуана де Сент-Экзюпери. Мне кажется, что эти произведения полны педагогического содержания.</a:t>
                      </a:r>
                    </a:p>
                  </a:txBody>
                  <a:tcPr marL="41844" marR="418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Ваши любимые песни об образовании:</a:t>
                      </a:r>
                    </a:p>
                  </a:txBody>
                  <a:tcPr marL="41844" marR="418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«Прощальный вальс» (Когда уйдём со школьного двора) Музыка А. Флярковского, слова А. Дидурова;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«Наша школьная страна» (Не крутите пестрый глобус не найдете вы на нем…) Музыка Ю. Чичкова, слова К. Ибряева</a:t>
                      </a:r>
                    </a:p>
                  </a:txBody>
                  <a:tcPr marL="41844" marR="418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336" name="Picture 3" descr="D:\рабочий стол от 22.08.20\к аттестации 2020\Край Пед. звездопад\Кириченко фото на конкурс\Кириченко Выпускной в 9в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900" y="973138"/>
            <a:ext cx="33178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39383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 МОЯ ПЕДАГОГИЧЕСКАЯ КОНЦЕПЦИЯ </a:t>
            </a:r>
          </a:p>
        </p:txBody>
      </p:sp>
      <p:pic>
        <p:nvPicPr>
          <p:cNvPr id="14339" name="Picture 5" descr="08120P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934046"/>
            <a:ext cx="2971800" cy="269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524000" y="4535488"/>
            <a:ext cx="22923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</a:rPr>
              <a:t>Моё педагогическое кредо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+mn-ea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ru-RU" sz="1800" dirty="0" smtClean="0">
              <a:solidFill>
                <a:schemeClr val="accent2">
                  <a:lumMod val="50000"/>
                </a:schemeClr>
              </a:solidFill>
              <a:latin typeface="Bad Script" panose="02000000000000000000" pitchFamily="2" charset="0"/>
              <a:ea typeface="+mn-ea"/>
            </a:endParaRPr>
          </a:p>
        </p:txBody>
      </p:sp>
      <p:grpSp>
        <p:nvGrpSpPr>
          <p:cNvPr id="14341" name="Group 10"/>
          <p:cNvGrpSpPr>
            <a:grpSpLocks/>
          </p:cNvGrpSpPr>
          <p:nvPr/>
        </p:nvGrpSpPr>
        <p:grpSpPr bwMode="auto">
          <a:xfrm>
            <a:off x="4419600" y="3289300"/>
            <a:ext cx="4419600" cy="3492500"/>
            <a:chOff x="3504" y="627"/>
            <a:chExt cx="2064" cy="1600"/>
          </a:xfrm>
        </p:grpSpPr>
        <p:sp>
          <p:nvSpPr>
            <p:cNvPr id="52232" name="AutoShape 8"/>
            <p:cNvSpPr>
              <a:spLocks noChangeArrowheads="1"/>
            </p:cNvSpPr>
            <p:nvPr/>
          </p:nvSpPr>
          <p:spPr bwMode="auto">
            <a:xfrm>
              <a:off x="3504" y="627"/>
              <a:ext cx="2064" cy="1600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FFFF66"/>
                </a:gs>
                <a:gs pos="50000">
                  <a:schemeClr val="bg1"/>
                </a:gs>
                <a:gs pos="100000">
                  <a:srgbClr val="FFFF6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52233" name="Text Box 9"/>
            <p:cNvSpPr txBox="1">
              <a:spLocks noChangeArrowheads="1"/>
            </p:cNvSpPr>
            <p:nvPr/>
          </p:nvSpPr>
          <p:spPr bwMode="auto">
            <a:xfrm>
              <a:off x="3789" y="838"/>
              <a:ext cx="1684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ea typeface="+mn-ea"/>
                </a:rPr>
                <a:t>Мои профессиональные и личностные ценности</a:t>
              </a:r>
            </a:p>
          </p:txBody>
        </p:sp>
      </p:grp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201613" y="1116012"/>
            <a:ext cx="494347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400" i="1" dirty="0" smtClean="0">
                <a:solidFill>
                  <a:sysClr val="windowText" lastClr="000000"/>
                </a:solidFill>
                <a:latin typeface="Constantia"/>
                <a:ea typeface="+mn-ea"/>
              </a:rPr>
              <a:t>Будущее ближе к нам, чем принято думать. Оно совсем рядом - плачет, смеется, ставит вопросы, за­ставляет страдать, радоваться, искать ответы.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400" i="1" dirty="0" smtClean="0">
                <a:solidFill>
                  <a:sysClr val="windowText" lastClr="000000"/>
                </a:solidFill>
                <a:latin typeface="Constantia"/>
                <a:ea typeface="+mn-ea"/>
              </a:rPr>
              <a:t>Это будущее - наши дети!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400" i="1" dirty="0" smtClean="0">
                <a:solidFill>
                  <a:sysClr val="windowText" lastClr="000000"/>
                </a:solidFill>
                <a:latin typeface="Constantia"/>
                <a:ea typeface="+mn-ea"/>
              </a:rPr>
              <a:t>Сегодня все в их судьбе как будто еще зависит от нас. Завтра положение изменится кардинально.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400" i="1" dirty="0" smtClean="0">
                <a:solidFill>
                  <a:sysClr val="windowText" lastClr="000000"/>
                </a:solidFill>
                <a:latin typeface="Constantia"/>
                <a:ea typeface="+mn-ea"/>
              </a:rPr>
              <a:t>Наши дети взрос­леют быстро, но самостоятельно  и плодотворно жить они смогут, если мы сегодня поможем развиться их способно­стям и талантам.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400" i="1" dirty="0" smtClean="0">
                <a:solidFill>
                  <a:sysClr val="windowText" lastClr="000000"/>
                </a:solidFill>
                <a:latin typeface="Constantia"/>
                <a:ea typeface="+mn-ea"/>
              </a:rPr>
              <a:t>Поиск и воспитание особо одаренных детей –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400" i="1" dirty="0" smtClean="0">
                <a:solidFill>
                  <a:sysClr val="windowText" lastClr="000000"/>
                </a:solidFill>
                <a:latin typeface="Constantia"/>
                <a:ea typeface="+mn-ea"/>
              </a:rPr>
              <a:t>архиважный для страны вопрос: талантливые люди – главное богатство общества. А каждый ребенок по-своему талантлив</a:t>
            </a:r>
            <a:r>
              <a:rPr lang="ru-RU" sz="1600" i="1" dirty="0" smtClean="0">
                <a:solidFill>
                  <a:sysClr val="windowText" lastClr="000000"/>
                </a:solidFill>
                <a:latin typeface="Constantia"/>
                <a:ea typeface="+mn-ea"/>
              </a:rPr>
              <a:t>.</a:t>
            </a:r>
            <a:endParaRPr lang="ru-RU" sz="1600" dirty="0" smtClean="0">
              <a:solidFill>
                <a:sysClr val="windowText" lastClr="000000"/>
              </a:solidFill>
              <a:latin typeface="Constantia"/>
              <a:ea typeface="+mn-ea"/>
            </a:endParaRPr>
          </a:p>
        </p:txBody>
      </p:sp>
      <p:grpSp>
        <p:nvGrpSpPr>
          <p:cNvPr id="14343" name="Group 14"/>
          <p:cNvGrpSpPr>
            <a:grpSpLocks/>
          </p:cNvGrpSpPr>
          <p:nvPr/>
        </p:nvGrpSpPr>
        <p:grpSpPr bwMode="auto">
          <a:xfrm>
            <a:off x="4883150" y="963613"/>
            <a:ext cx="4003675" cy="3014662"/>
            <a:chOff x="3456" y="2448"/>
            <a:chExt cx="2208" cy="1728"/>
          </a:xfrm>
        </p:grpSpPr>
        <p:sp>
          <p:nvSpPr>
            <p:cNvPr id="52236" name="AutoShape 12"/>
            <p:cNvSpPr>
              <a:spLocks noChangeArrowheads="1"/>
            </p:cNvSpPr>
            <p:nvPr/>
          </p:nvSpPr>
          <p:spPr bwMode="auto">
            <a:xfrm>
              <a:off x="3456" y="2448"/>
              <a:ext cx="2208" cy="1728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14349" name="Text Box 13"/>
            <p:cNvSpPr txBox="1">
              <a:spLocks noChangeArrowheads="1"/>
            </p:cNvSpPr>
            <p:nvPr/>
          </p:nvSpPr>
          <p:spPr bwMode="auto">
            <a:xfrm>
              <a:off x="3600" y="2688"/>
              <a:ext cx="1968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1400" b="1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45088" y="1376363"/>
            <a:ext cx="36782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</a:rPr>
              <a:t>Почему мне нравится работать в школе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5588" y="1885950"/>
            <a:ext cx="3582987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Constantia"/>
                <a:ea typeface="+mn-ea"/>
              </a:rPr>
              <a:t>Я думаю, это то, что я умею делать хорошо. И потом, я вижу результат своей работы. А самое главное - горящие глаза детей, их радость от встречи с учителем. Все это дает желание ходить на работу, придумывать что-то новое, развиваться самой!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83150" y="4327525"/>
            <a:ext cx="3870325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Constantia"/>
                <a:ea typeface="+mn-ea"/>
              </a:rPr>
              <a:t>Они заключаются </a:t>
            </a:r>
            <a:r>
              <a:rPr lang="ru-RU" sz="1400" dirty="0">
                <a:solidFill>
                  <a:prstClr val="black"/>
                </a:solidFill>
                <a:latin typeface="Constantia"/>
                <a:ea typeface="+mn-ea"/>
              </a:rPr>
              <a:t>в отношении к растущему человеку как высшей ценности на  Земле. На этой парадигме зиждется и взаимное личностное уважение между учителем и учеником, и дух сотрудничества, сотворчества, доверия, которые необходимы для того, чтобы образовательный процесс приносил всем участникам этого процесса, как минимум, удовлетворение.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7950" y="5159375"/>
            <a:ext cx="29718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nstantia"/>
                <a:ea typeface="+mn-ea"/>
              </a:rPr>
              <a:t>Профессионализм. Творчество. Сотрудничество.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nstantia"/>
                <a:ea typeface="+mn-ea"/>
              </a:rPr>
              <a:t> Успех.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912416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lkboard">
  <a:themeElements>
    <a:clrScheme name="Chalkboard 1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86A1BF"/>
      </a:accent1>
      <a:accent2>
        <a:srgbClr val="FF6666"/>
      </a:accent2>
      <a:accent3>
        <a:srgbClr val="B5C2B8"/>
      </a:accent3>
      <a:accent4>
        <a:srgbClr val="DADADA"/>
      </a:accent4>
      <a:accent5>
        <a:srgbClr val="C3CDDC"/>
      </a:accent5>
      <a:accent6>
        <a:srgbClr val="E75C5C"/>
      </a:accent6>
      <a:hlink>
        <a:srgbClr val="80FF00"/>
      </a:hlink>
      <a:folHlink>
        <a:srgbClr val="FFFF66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01159441">
  <a:themeElements>
    <a:clrScheme name="0115944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115944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115944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6D0BCFBF06CB54B857D80E8BADF8838" ma:contentTypeVersion="0" ma:contentTypeDescription="Создание документа." ma:contentTypeScope="" ma:versionID="f51df22ca821db42f8f5fcc76c86c309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78901684-E813-417A-B28B-D16E49C6FC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6AEA261-8DF0-417E-A7AF-785258431F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678DE9-1A2B-4439-A63B-54F4351FB5C0}">
  <ds:schemaRefs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D83C9B02-95E8-4773-9A3B-0B368A16437A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4057</TotalTime>
  <Words>2852</Words>
  <Application>Microsoft Office PowerPoint</Application>
  <PresentationFormat>Экран (4:3)</PresentationFormat>
  <Paragraphs>838</Paragraphs>
  <Slides>45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61" baseType="lpstr">
      <vt:lpstr>Liberation Serif</vt:lpstr>
      <vt:lpstr>Monotype Sorts</vt:lpstr>
      <vt:lpstr>MS PGothic</vt:lpstr>
      <vt:lpstr>MS PGothic</vt:lpstr>
      <vt:lpstr>Arial</vt:lpstr>
      <vt:lpstr>Bad Script</vt:lpstr>
      <vt:lpstr>Calibri</vt:lpstr>
      <vt:lpstr>Comic Sans MS</vt:lpstr>
      <vt:lpstr>Constantia</vt:lpstr>
      <vt:lpstr>Courier New</vt:lpstr>
      <vt:lpstr>Monotype Corsiva</vt:lpstr>
      <vt:lpstr>Symbol</vt:lpstr>
      <vt:lpstr>Times New Roman</vt:lpstr>
      <vt:lpstr>Trebuchet MS</vt:lpstr>
      <vt:lpstr>Chalkboard</vt:lpstr>
      <vt:lpstr>01159441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Учитель</dc:creator>
  <cp:lastModifiedBy>Roman</cp:lastModifiedBy>
  <cp:revision>317</cp:revision>
  <cp:lastPrinted>1601-01-01T00:00:00Z</cp:lastPrinted>
  <dcterms:created xsi:type="dcterms:W3CDTF">1601-01-01T00:00:00Z</dcterms:created>
  <dcterms:modified xsi:type="dcterms:W3CDTF">2023-05-15T10:05:00Z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/>
  </property>
  <property fmtid="{D5CDD505-2E9C-101B-9397-08002B2CF9AE}" pid="3" name="Subject">
    <vt:lpwstr/>
  </property>
  <property fmtid="{D5CDD505-2E9C-101B-9397-08002B2CF9AE}" pid="4" name="Keywords">
    <vt:lpwstr/>
  </property>
  <property fmtid="{D5CDD505-2E9C-101B-9397-08002B2CF9AE}" pid="5" name="_Author">
    <vt:lpwstr/>
  </property>
  <property fmtid="{D5CDD505-2E9C-101B-9397-08002B2CF9AE}" pid="6" name="_Category">
    <vt:lpwstr/>
  </property>
  <property fmtid="{D5CDD505-2E9C-101B-9397-08002B2CF9AE}" pid="7" name="Slides">
    <vt:lpwstr>13</vt:lpwstr>
  </property>
  <property fmtid="{D5CDD505-2E9C-101B-9397-08002B2CF9AE}" pid="8" name="Categories">
    <vt:lpwstr/>
  </property>
  <property fmtid="{D5CDD505-2E9C-101B-9397-08002B2CF9AE}" pid="9" name="Approval Level">
    <vt:lpwstr/>
  </property>
  <property fmtid="{D5CDD505-2E9C-101B-9397-08002B2CF9AE}" pid="10" name="_Comments">
    <vt:lpwstr/>
  </property>
  <property fmtid="{D5CDD505-2E9C-101B-9397-08002B2CF9AE}" pid="11" name="Assigned To">
    <vt:lpwstr/>
  </property>
  <property fmtid="{D5CDD505-2E9C-101B-9397-08002B2CF9AE}" pid="12" name="xd_Signature">
    <vt:lpwstr/>
  </property>
  <property fmtid="{D5CDD505-2E9C-101B-9397-08002B2CF9AE}" pid="13" name="display_urn:schemas-microsoft-com:office:office#Editor">
    <vt:lpwstr>Сусанинская муниципальная средняя  общеобразовательная школа</vt:lpwstr>
  </property>
  <property fmtid="{D5CDD505-2E9C-101B-9397-08002B2CF9AE}" pid="14" name="display_urn:schemas-microsoft-com:office:office#Author">
    <vt:lpwstr>Сусанинская муниципальная средняя  общеобразовательная школа</vt:lpwstr>
  </property>
  <property fmtid="{D5CDD505-2E9C-101B-9397-08002B2CF9AE}" pid="15" name="TemplateUrl">
    <vt:lpwstr/>
  </property>
  <property fmtid="{D5CDD505-2E9C-101B-9397-08002B2CF9AE}" pid="16" name="xd_ProgID">
    <vt:lpwstr/>
  </property>
  <property fmtid="{D5CDD505-2E9C-101B-9397-08002B2CF9AE}" pid="17" name="_SourceUrl">
    <vt:lpwstr/>
  </property>
</Properties>
</file>